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86" r:id="rId3"/>
    <p:sldId id="285" r:id="rId4"/>
    <p:sldId id="257" r:id="rId5"/>
    <p:sldId id="258" r:id="rId6"/>
    <p:sldId id="259" r:id="rId7"/>
    <p:sldId id="260" r:id="rId8"/>
    <p:sldId id="261" r:id="rId9"/>
    <p:sldId id="262" r:id="rId10"/>
    <p:sldId id="263" r:id="rId11"/>
    <p:sldId id="265" r:id="rId12"/>
    <p:sldId id="264"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7" r:id="rId33"/>
    <p:sldId id="288" r:id="rId34"/>
    <p:sldId id="289" r:id="rId35"/>
    <p:sldId id="290" r:id="rId36"/>
    <p:sldId id="291" r:id="rId37"/>
    <p:sldId id="295" r:id="rId38"/>
    <p:sldId id="292" r:id="rId39"/>
    <p:sldId id="294" r:id="rId40"/>
    <p:sldId id="293" r:id="rId41"/>
    <p:sldId id="296" r:id="rId42"/>
    <p:sldId id="297" r:id="rId43"/>
    <p:sldId id="298" r:id="rId44"/>
    <p:sldId id="300" r:id="rId45"/>
    <p:sldId id="301" r:id="rId46"/>
    <p:sldId id="302" r:id="rId47"/>
    <p:sldId id="304" r:id="rId48"/>
    <p:sldId id="305" r:id="rId49"/>
    <p:sldId id="312" r:id="rId50"/>
    <p:sldId id="306" r:id="rId51"/>
    <p:sldId id="308" r:id="rId52"/>
    <p:sldId id="307" r:id="rId53"/>
    <p:sldId id="309" r:id="rId54"/>
    <p:sldId id="310" r:id="rId55"/>
    <p:sldId id="311" r:id="rId56"/>
    <p:sldId id="313" r:id="rId57"/>
    <p:sldId id="318" r:id="rId58"/>
    <p:sldId id="314" r:id="rId59"/>
    <p:sldId id="315" r:id="rId60"/>
    <p:sldId id="316" r:id="rId61"/>
    <p:sldId id="317" r:id="rId62"/>
    <p:sldId id="319" r:id="rId63"/>
    <p:sldId id="323" r:id="rId64"/>
    <p:sldId id="320" r:id="rId65"/>
    <p:sldId id="321" r:id="rId66"/>
    <p:sldId id="322" r:id="rId67"/>
    <p:sldId id="324" r:id="rId6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050" autoAdjust="0"/>
    <p:restoredTop sz="94660"/>
  </p:normalViewPr>
  <p:slideViewPr>
    <p:cSldViewPr snapToGrid="0">
      <p:cViewPr varScale="1">
        <p:scale>
          <a:sx n="89" d="100"/>
          <a:sy n="89" d="100"/>
        </p:scale>
        <p:origin x="691"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8-09T09:53:03.68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26,'0'0,"0"-1,0 0,1 1,-1-1,1 1,-1-1,0 1,1-1,-1 1,1-1,-1 1,1-1,0 1,-1 0,1-1,-1 1,1 0,0-1,-1 1,1 0,0 0,-1 0,1 0,1-1,22-3,-20 4,112-10,185 8,-146 5,-124-3,372 14,-168 1,-66-6,427 55,-466-51,254-6,-217-9,-158 2,118-4,-107 1,0 0,-1 0,0-2,27-10,-28 9,1 1,0 1,26-3,11-2,-8 2,1 3,0 1,87 8,-127-4,139 10,104 3,201-15,-433 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8-09T10:15:56.03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73,'37'-2,"49"-8,20-2,-51 8,55-11,-56 5,-15 3,1 1,46-1,-19 8,-38-1</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8-09T10:15:57.27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0,'77'4,"100"17,56 3,28-24,-240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8-09T10:00:06.25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22,'9'0,"5"0,6 0,3 0,2 0,0 0,1 0,-1 0,0 0,-4-4,-2-1,0-1,1 2,-3 1</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8-09T10:00:10.90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69,'11'0,"12"1,0-1,0-1,0 0,0-2,0-1,-1-1,41-14,-54 16,1 0,0 0,0 1,0 1,0-1,11 1,25-4,-27-2,-3-3</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8-09T10:00:13.19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1 138,'8'0,"6"-4,6-10,3-2,2 2,0 3,-3-1,-2 1,-4 0,7 0,4 3,6 3,0 1,-4-1,-4-1,-6 1</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8-09T10:14:19.17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0,'456'0,"-435"0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8-09T10:14:34.03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0,'4'0,"6"0,4 0,9 0,5 0,0 0,1 0,-1 0,-1 0,-1 0,-1 0,3 0,2 0,-1 0,-5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8-09T10:14:38.17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76,'11'-1,"0"0,0-1,0-1,0 0,-1 0,0-1,1 0,-1-1,9-5,-7 3,0 1,-1 1,2 0,-1 1,0 1,17-4,9 5,53 3,-42 0,-24-1</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8-09T10:15:59.36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1,'394'14,"-70"-4,-296-10,3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8-09T10:16:00.30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1,'12'0,"13"0,17 0,11 0,8 0,6 0,4 0,1 0,6 0,6 0,0 0,2 0,12 0,0 0,-3 0,-10 0,-16 0,-19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8-09T09:53:06.14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1 146,'0'-3,"0"1,1 0,-1 0,1 0,0 0,0 0,0 0,0 0,0 0,0 0,0 0,1 0,-1 0,1 1,-1-1,1 1,0-1,0 1,-1 0,1-1,0 1,4-1,2-2,0 0,0 1,0 0,16-3,52-7,123-4,81 14,10 0,-192-8,5 0,223 10,146-8,308-6,-563 16,-182 1,50 8,-48-4,38 0,-11-5,-3-1,96 13,-103-7,99-2,-150-4,25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8-09T10:16:01.33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50,'8'-4,"11"-1,23-4,20-1,11 2,23 2,7 2,14 2,4 1,-7 1,-6 0,-9 0,-22 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8-09T10:13:57.79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26,'4'0,"5"0,6 0,0-4,5-1,4-1,2 2,0 1,0 1,0 1,-1 0,0 1,3 1,-2-1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8-09T10:13:59.22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1,'8'0,"7"0,5 4,-1 5,0 2,2-2,0 2,1-1,1-2,5-2,2-3,-1-1,-5-2</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8-09T10:14:05.44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0,'4'0,"5"0,6 0,4 4,2 2,3-1,1-1,0-1,0-1,-1-1,-3-1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8-09T10:14:07.12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1,'4'0,"6"0,0 4,3 1,4 0,3 0,1-2,3-2,0 0,0 0,0-1,1 0,0-1,-1 1,-4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8-09T10:14:11.81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0,'4'0,"6"0,4 0,5 0,3 0,5 0,3 0,0 0,0 0,-3 0,0 0,-2 0,0 0,-1 0,0 0,-5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8-09T10:14:13.54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1,'4'0,"6"0,4 0,5 0,3 0,1 0,2 0,0 0,0 0,0 0,-1 0,1 0,-1 0,0 0,0 0,4 0,-3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8-09T10:15:54.11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1,'0'1,"1"0,-1 0,1 0,-1 0,1 0,-1 0,1 0,0 0,0 0,-1 0,1 0,0-1,0 1,0 0,0-1,0 1,0-1,0 1,0-1,0 1,0-1,0 1,0-1,0 0,0 0,0 0,2 1,37 3,-36-4,95 4,40 3,264 23,-333-26,60 1,-103-4</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dia">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39699C6-16A9-71AE-1536-75F169FB4E79}"/>
              </a:ext>
            </a:extLst>
          </p:cNvPr>
          <p:cNvSpPr>
            <a:spLocks noGrp="1"/>
          </p:cNvSpPr>
          <p:nvPr>
            <p:ph type="ctrTitle"/>
          </p:nvPr>
        </p:nvSpPr>
        <p:spPr>
          <a:xfrm>
            <a:off x="1524000" y="1122363"/>
            <a:ext cx="9144000" cy="2387600"/>
          </a:xfrm>
        </p:spPr>
        <p:txBody>
          <a:bodyPr anchor="b"/>
          <a:lstStyle>
            <a:lvl1pPr algn="ctr">
              <a:defRPr sz="6000"/>
            </a:lvl1pPr>
          </a:lstStyle>
          <a:p>
            <a:r>
              <a:rPr lang="nl-NL"/>
              <a:t>Klik om stijl te bewerken</a:t>
            </a:r>
            <a:endParaRPr lang="en-US"/>
          </a:p>
        </p:txBody>
      </p:sp>
      <p:sp>
        <p:nvSpPr>
          <p:cNvPr id="3" name="Ondertitel 2">
            <a:extLst>
              <a:ext uri="{FF2B5EF4-FFF2-40B4-BE49-F238E27FC236}">
                <a16:creationId xmlns:a16="http://schemas.microsoft.com/office/drawing/2014/main" id="{50F67AD4-D240-528F-F5F2-86E3E4E49FB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a:t>Klikken om de ondertitelstijl van het model te bewerken</a:t>
            </a:r>
            <a:endParaRPr lang="en-US"/>
          </a:p>
        </p:txBody>
      </p:sp>
      <p:sp>
        <p:nvSpPr>
          <p:cNvPr id="4" name="Tijdelijke aanduiding voor datum 3">
            <a:extLst>
              <a:ext uri="{FF2B5EF4-FFF2-40B4-BE49-F238E27FC236}">
                <a16:creationId xmlns:a16="http://schemas.microsoft.com/office/drawing/2014/main" id="{2E5348ED-6F8C-7876-B6F0-B49913B9E7E6}"/>
              </a:ext>
            </a:extLst>
          </p:cNvPr>
          <p:cNvSpPr>
            <a:spLocks noGrp="1"/>
          </p:cNvSpPr>
          <p:nvPr>
            <p:ph type="dt" sz="half" idx="10"/>
          </p:nvPr>
        </p:nvSpPr>
        <p:spPr/>
        <p:txBody>
          <a:bodyPr/>
          <a:lstStyle/>
          <a:p>
            <a:fld id="{FE6B6E53-2747-4168-8C8C-E27A91ACBEC8}" type="datetimeFigureOut">
              <a:rPr lang="en-US" smtClean="0"/>
              <a:t>8/23/2023</a:t>
            </a:fld>
            <a:endParaRPr lang="en-US"/>
          </a:p>
        </p:txBody>
      </p:sp>
      <p:sp>
        <p:nvSpPr>
          <p:cNvPr id="5" name="Tijdelijke aanduiding voor voettekst 4">
            <a:extLst>
              <a:ext uri="{FF2B5EF4-FFF2-40B4-BE49-F238E27FC236}">
                <a16:creationId xmlns:a16="http://schemas.microsoft.com/office/drawing/2014/main" id="{4511EC90-8D4B-6583-760F-3F42291E8690}"/>
              </a:ext>
            </a:extLst>
          </p:cNvPr>
          <p:cNvSpPr>
            <a:spLocks noGrp="1"/>
          </p:cNvSpPr>
          <p:nvPr>
            <p:ph type="ftr" sz="quarter" idx="11"/>
          </p:nvPr>
        </p:nvSpPr>
        <p:spPr/>
        <p:txBody>
          <a:bodyPr/>
          <a:lstStyle/>
          <a:p>
            <a:endParaRPr lang="en-US"/>
          </a:p>
        </p:txBody>
      </p:sp>
      <p:sp>
        <p:nvSpPr>
          <p:cNvPr id="6" name="Tijdelijke aanduiding voor dianummer 5">
            <a:extLst>
              <a:ext uri="{FF2B5EF4-FFF2-40B4-BE49-F238E27FC236}">
                <a16:creationId xmlns:a16="http://schemas.microsoft.com/office/drawing/2014/main" id="{7E9CFE93-7957-FF9B-B004-1ED75B8186AC}"/>
              </a:ext>
            </a:extLst>
          </p:cNvPr>
          <p:cNvSpPr>
            <a:spLocks noGrp="1"/>
          </p:cNvSpPr>
          <p:nvPr>
            <p:ph type="sldNum" sz="quarter" idx="12"/>
          </p:nvPr>
        </p:nvSpPr>
        <p:spPr/>
        <p:txBody>
          <a:bodyPr/>
          <a:lstStyle/>
          <a:p>
            <a:fld id="{C1BCC101-581F-487E-80AC-EF7B1B14522C}" type="slidenum">
              <a:rPr lang="en-US" smtClean="0"/>
              <a:t>‹nr.›</a:t>
            </a:fld>
            <a:endParaRPr lang="en-US"/>
          </a:p>
        </p:txBody>
      </p:sp>
    </p:spTree>
    <p:extLst>
      <p:ext uri="{BB962C8B-B14F-4D97-AF65-F5344CB8AC3E}">
        <p14:creationId xmlns:p14="http://schemas.microsoft.com/office/powerpoint/2010/main" val="17276235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33FEEE5-75EE-B2B5-5C20-81CE93E1E9C4}"/>
              </a:ext>
            </a:extLst>
          </p:cNvPr>
          <p:cNvSpPr>
            <a:spLocks noGrp="1"/>
          </p:cNvSpPr>
          <p:nvPr>
            <p:ph type="title"/>
          </p:nvPr>
        </p:nvSpPr>
        <p:spPr/>
        <p:txBody>
          <a:bodyPr/>
          <a:lstStyle/>
          <a:p>
            <a:r>
              <a:rPr lang="nl-NL"/>
              <a:t>Klik om stijl te bewerken</a:t>
            </a:r>
            <a:endParaRPr lang="en-US"/>
          </a:p>
        </p:txBody>
      </p:sp>
      <p:sp>
        <p:nvSpPr>
          <p:cNvPr id="3" name="Tijdelijke aanduiding voor verticale tekst 2">
            <a:extLst>
              <a:ext uri="{FF2B5EF4-FFF2-40B4-BE49-F238E27FC236}">
                <a16:creationId xmlns:a16="http://schemas.microsoft.com/office/drawing/2014/main" id="{67229B6D-0CF1-A7D8-351F-5F629C628654}"/>
              </a:ext>
            </a:extLst>
          </p:cNvPr>
          <p:cNvSpPr>
            <a:spLocks noGrp="1"/>
          </p:cNvSpPr>
          <p:nvPr>
            <p:ph type="body" orient="vert" idx="1"/>
          </p:nvPr>
        </p:nvSpPr>
        <p:spPr/>
        <p:txBody>
          <a:bodyPr vert="eaVert"/>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a:p>
        </p:txBody>
      </p:sp>
      <p:sp>
        <p:nvSpPr>
          <p:cNvPr id="4" name="Tijdelijke aanduiding voor datum 3">
            <a:extLst>
              <a:ext uri="{FF2B5EF4-FFF2-40B4-BE49-F238E27FC236}">
                <a16:creationId xmlns:a16="http://schemas.microsoft.com/office/drawing/2014/main" id="{04AB74D7-98E5-437F-6126-CC42DB581A9E}"/>
              </a:ext>
            </a:extLst>
          </p:cNvPr>
          <p:cNvSpPr>
            <a:spLocks noGrp="1"/>
          </p:cNvSpPr>
          <p:nvPr>
            <p:ph type="dt" sz="half" idx="10"/>
          </p:nvPr>
        </p:nvSpPr>
        <p:spPr/>
        <p:txBody>
          <a:bodyPr/>
          <a:lstStyle/>
          <a:p>
            <a:fld id="{FE6B6E53-2747-4168-8C8C-E27A91ACBEC8}" type="datetimeFigureOut">
              <a:rPr lang="en-US" smtClean="0"/>
              <a:t>8/23/2023</a:t>
            </a:fld>
            <a:endParaRPr lang="en-US"/>
          </a:p>
        </p:txBody>
      </p:sp>
      <p:sp>
        <p:nvSpPr>
          <p:cNvPr id="5" name="Tijdelijke aanduiding voor voettekst 4">
            <a:extLst>
              <a:ext uri="{FF2B5EF4-FFF2-40B4-BE49-F238E27FC236}">
                <a16:creationId xmlns:a16="http://schemas.microsoft.com/office/drawing/2014/main" id="{08653525-C6D7-8FFA-D9F2-E1C0CA928ABA}"/>
              </a:ext>
            </a:extLst>
          </p:cNvPr>
          <p:cNvSpPr>
            <a:spLocks noGrp="1"/>
          </p:cNvSpPr>
          <p:nvPr>
            <p:ph type="ftr" sz="quarter" idx="11"/>
          </p:nvPr>
        </p:nvSpPr>
        <p:spPr/>
        <p:txBody>
          <a:bodyPr/>
          <a:lstStyle/>
          <a:p>
            <a:endParaRPr lang="en-US"/>
          </a:p>
        </p:txBody>
      </p:sp>
      <p:sp>
        <p:nvSpPr>
          <p:cNvPr id="6" name="Tijdelijke aanduiding voor dianummer 5">
            <a:extLst>
              <a:ext uri="{FF2B5EF4-FFF2-40B4-BE49-F238E27FC236}">
                <a16:creationId xmlns:a16="http://schemas.microsoft.com/office/drawing/2014/main" id="{5BF054B8-3D20-E357-4294-DD29DFB990FC}"/>
              </a:ext>
            </a:extLst>
          </p:cNvPr>
          <p:cNvSpPr>
            <a:spLocks noGrp="1"/>
          </p:cNvSpPr>
          <p:nvPr>
            <p:ph type="sldNum" sz="quarter" idx="12"/>
          </p:nvPr>
        </p:nvSpPr>
        <p:spPr/>
        <p:txBody>
          <a:bodyPr/>
          <a:lstStyle/>
          <a:p>
            <a:fld id="{C1BCC101-581F-487E-80AC-EF7B1B14522C}" type="slidenum">
              <a:rPr lang="en-US" smtClean="0"/>
              <a:t>‹nr.›</a:t>
            </a:fld>
            <a:endParaRPr lang="en-US"/>
          </a:p>
        </p:txBody>
      </p:sp>
    </p:spTree>
    <p:extLst>
      <p:ext uri="{BB962C8B-B14F-4D97-AF65-F5344CB8AC3E}">
        <p14:creationId xmlns:p14="http://schemas.microsoft.com/office/powerpoint/2010/main" val="41825748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e titel en tekst">
    <p:spTree>
      <p:nvGrpSpPr>
        <p:cNvPr id="1" name=""/>
        <p:cNvGrpSpPr/>
        <p:nvPr/>
      </p:nvGrpSpPr>
      <p:grpSpPr>
        <a:xfrm>
          <a:off x="0" y="0"/>
          <a:ext cx="0" cy="0"/>
          <a:chOff x="0" y="0"/>
          <a:chExt cx="0" cy="0"/>
        </a:xfrm>
      </p:grpSpPr>
      <p:sp>
        <p:nvSpPr>
          <p:cNvPr id="2" name="Verticale titel 1">
            <a:extLst>
              <a:ext uri="{FF2B5EF4-FFF2-40B4-BE49-F238E27FC236}">
                <a16:creationId xmlns:a16="http://schemas.microsoft.com/office/drawing/2014/main" id="{0806F352-BB61-F713-3125-57F06DF3F0D0}"/>
              </a:ext>
            </a:extLst>
          </p:cNvPr>
          <p:cNvSpPr>
            <a:spLocks noGrp="1"/>
          </p:cNvSpPr>
          <p:nvPr>
            <p:ph type="title" orient="vert"/>
          </p:nvPr>
        </p:nvSpPr>
        <p:spPr>
          <a:xfrm>
            <a:off x="8724900" y="365125"/>
            <a:ext cx="2628900" cy="5811838"/>
          </a:xfrm>
        </p:spPr>
        <p:txBody>
          <a:bodyPr vert="eaVert"/>
          <a:lstStyle/>
          <a:p>
            <a:r>
              <a:rPr lang="nl-NL"/>
              <a:t>Klik om stijl te bewerken</a:t>
            </a:r>
            <a:endParaRPr lang="en-US"/>
          </a:p>
        </p:txBody>
      </p:sp>
      <p:sp>
        <p:nvSpPr>
          <p:cNvPr id="3" name="Tijdelijke aanduiding voor verticale tekst 2">
            <a:extLst>
              <a:ext uri="{FF2B5EF4-FFF2-40B4-BE49-F238E27FC236}">
                <a16:creationId xmlns:a16="http://schemas.microsoft.com/office/drawing/2014/main" id="{D03B1C80-FFD6-A13C-4C7C-B09EE2FC73F4}"/>
              </a:ext>
            </a:extLst>
          </p:cNvPr>
          <p:cNvSpPr>
            <a:spLocks noGrp="1"/>
          </p:cNvSpPr>
          <p:nvPr>
            <p:ph type="body" orient="vert" idx="1"/>
          </p:nvPr>
        </p:nvSpPr>
        <p:spPr>
          <a:xfrm>
            <a:off x="838200" y="365125"/>
            <a:ext cx="7734300" cy="5811838"/>
          </a:xfrm>
        </p:spPr>
        <p:txBody>
          <a:bodyPr vert="eaVert"/>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a:p>
        </p:txBody>
      </p:sp>
      <p:sp>
        <p:nvSpPr>
          <p:cNvPr id="4" name="Tijdelijke aanduiding voor datum 3">
            <a:extLst>
              <a:ext uri="{FF2B5EF4-FFF2-40B4-BE49-F238E27FC236}">
                <a16:creationId xmlns:a16="http://schemas.microsoft.com/office/drawing/2014/main" id="{D9325773-A419-1799-B836-64F2EB752020}"/>
              </a:ext>
            </a:extLst>
          </p:cNvPr>
          <p:cNvSpPr>
            <a:spLocks noGrp="1"/>
          </p:cNvSpPr>
          <p:nvPr>
            <p:ph type="dt" sz="half" idx="10"/>
          </p:nvPr>
        </p:nvSpPr>
        <p:spPr/>
        <p:txBody>
          <a:bodyPr/>
          <a:lstStyle/>
          <a:p>
            <a:fld id="{FE6B6E53-2747-4168-8C8C-E27A91ACBEC8}" type="datetimeFigureOut">
              <a:rPr lang="en-US" smtClean="0"/>
              <a:t>8/23/2023</a:t>
            </a:fld>
            <a:endParaRPr lang="en-US"/>
          </a:p>
        </p:txBody>
      </p:sp>
      <p:sp>
        <p:nvSpPr>
          <p:cNvPr id="5" name="Tijdelijke aanduiding voor voettekst 4">
            <a:extLst>
              <a:ext uri="{FF2B5EF4-FFF2-40B4-BE49-F238E27FC236}">
                <a16:creationId xmlns:a16="http://schemas.microsoft.com/office/drawing/2014/main" id="{AF956404-2F14-AA0F-2E7D-E5DEA194CD63}"/>
              </a:ext>
            </a:extLst>
          </p:cNvPr>
          <p:cNvSpPr>
            <a:spLocks noGrp="1"/>
          </p:cNvSpPr>
          <p:nvPr>
            <p:ph type="ftr" sz="quarter" idx="11"/>
          </p:nvPr>
        </p:nvSpPr>
        <p:spPr/>
        <p:txBody>
          <a:bodyPr/>
          <a:lstStyle/>
          <a:p>
            <a:endParaRPr lang="en-US"/>
          </a:p>
        </p:txBody>
      </p:sp>
      <p:sp>
        <p:nvSpPr>
          <p:cNvPr id="6" name="Tijdelijke aanduiding voor dianummer 5">
            <a:extLst>
              <a:ext uri="{FF2B5EF4-FFF2-40B4-BE49-F238E27FC236}">
                <a16:creationId xmlns:a16="http://schemas.microsoft.com/office/drawing/2014/main" id="{348F1A17-19B1-B8D5-84CD-EF38B1AD06E9}"/>
              </a:ext>
            </a:extLst>
          </p:cNvPr>
          <p:cNvSpPr>
            <a:spLocks noGrp="1"/>
          </p:cNvSpPr>
          <p:nvPr>
            <p:ph type="sldNum" sz="quarter" idx="12"/>
          </p:nvPr>
        </p:nvSpPr>
        <p:spPr/>
        <p:txBody>
          <a:bodyPr/>
          <a:lstStyle/>
          <a:p>
            <a:fld id="{C1BCC101-581F-487E-80AC-EF7B1B14522C}" type="slidenum">
              <a:rPr lang="en-US" smtClean="0"/>
              <a:t>‹nr.›</a:t>
            </a:fld>
            <a:endParaRPr lang="en-US"/>
          </a:p>
        </p:txBody>
      </p:sp>
    </p:spTree>
    <p:extLst>
      <p:ext uri="{BB962C8B-B14F-4D97-AF65-F5344CB8AC3E}">
        <p14:creationId xmlns:p14="http://schemas.microsoft.com/office/powerpoint/2010/main" val="5849922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42FEF7C-6199-CD8A-E80B-3DCA8C28B7E7}"/>
              </a:ext>
            </a:extLst>
          </p:cNvPr>
          <p:cNvSpPr>
            <a:spLocks noGrp="1"/>
          </p:cNvSpPr>
          <p:nvPr>
            <p:ph type="title"/>
          </p:nvPr>
        </p:nvSpPr>
        <p:spPr/>
        <p:txBody>
          <a:bodyPr/>
          <a:lstStyle/>
          <a:p>
            <a:r>
              <a:rPr lang="nl-NL"/>
              <a:t>Klik om stijl te bewerken</a:t>
            </a:r>
            <a:endParaRPr lang="en-US"/>
          </a:p>
        </p:txBody>
      </p:sp>
      <p:sp>
        <p:nvSpPr>
          <p:cNvPr id="3" name="Tijdelijke aanduiding voor inhoud 2">
            <a:extLst>
              <a:ext uri="{FF2B5EF4-FFF2-40B4-BE49-F238E27FC236}">
                <a16:creationId xmlns:a16="http://schemas.microsoft.com/office/drawing/2014/main" id="{B867EAB1-FE99-6243-1C24-779F95F3CD08}"/>
              </a:ext>
            </a:extLst>
          </p:cNvPr>
          <p:cNvSpPr>
            <a:spLocks noGrp="1"/>
          </p:cNvSpPr>
          <p:nvPr>
            <p:ph idx="1"/>
          </p:nvPr>
        </p:nvSpPr>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a:p>
        </p:txBody>
      </p:sp>
      <p:sp>
        <p:nvSpPr>
          <p:cNvPr id="4" name="Tijdelijke aanduiding voor datum 3">
            <a:extLst>
              <a:ext uri="{FF2B5EF4-FFF2-40B4-BE49-F238E27FC236}">
                <a16:creationId xmlns:a16="http://schemas.microsoft.com/office/drawing/2014/main" id="{80B51858-8690-FD1B-C6A6-136230F05858}"/>
              </a:ext>
            </a:extLst>
          </p:cNvPr>
          <p:cNvSpPr>
            <a:spLocks noGrp="1"/>
          </p:cNvSpPr>
          <p:nvPr>
            <p:ph type="dt" sz="half" idx="10"/>
          </p:nvPr>
        </p:nvSpPr>
        <p:spPr/>
        <p:txBody>
          <a:bodyPr/>
          <a:lstStyle/>
          <a:p>
            <a:fld id="{FE6B6E53-2747-4168-8C8C-E27A91ACBEC8}" type="datetimeFigureOut">
              <a:rPr lang="en-US" smtClean="0"/>
              <a:t>8/23/2023</a:t>
            </a:fld>
            <a:endParaRPr lang="en-US"/>
          </a:p>
        </p:txBody>
      </p:sp>
      <p:sp>
        <p:nvSpPr>
          <p:cNvPr id="5" name="Tijdelijke aanduiding voor voettekst 4">
            <a:extLst>
              <a:ext uri="{FF2B5EF4-FFF2-40B4-BE49-F238E27FC236}">
                <a16:creationId xmlns:a16="http://schemas.microsoft.com/office/drawing/2014/main" id="{02E2E3B3-E002-C7F2-EC43-C1E36B2CFAC9}"/>
              </a:ext>
            </a:extLst>
          </p:cNvPr>
          <p:cNvSpPr>
            <a:spLocks noGrp="1"/>
          </p:cNvSpPr>
          <p:nvPr>
            <p:ph type="ftr" sz="quarter" idx="11"/>
          </p:nvPr>
        </p:nvSpPr>
        <p:spPr/>
        <p:txBody>
          <a:bodyPr/>
          <a:lstStyle/>
          <a:p>
            <a:endParaRPr lang="en-US"/>
          </a:p>
        </p:txBody>
      </p:sp>
      <p:sp>
        <p:nvSpPr>
          <p:cNvPr id="6" name="Tijdelijke aanduiding voor dianummer 5">
            <a:extLst>
              <a:ext uri="{FF2B5EF4-FFF2-40B4-BE49-F238E27FC236}">
                <a16:creationId xmlns:a16="http://schemas.microsoft.com/office/drawing/2014/main" id="{A6639F8A-90EA-6860-9736-B4B96ABCA31F}"/>
              </a:ext>
            </a:extLst>
          </p:cNvPr>
          <p:cNvSpPr>
            <a:spLocks noGrp="1"/>
          </p:cNvSpPr>
          <p:nvPr>
            <p:ph type="sldNum" sz="quarter" idx="12"/>
          </p:nvPr>
        </p:nvSpPr>
        <p:spPr/>
        <p:txBody>
          <a:bodyPr/>
          <a:lstStyle/>
          <a:p>
            <a:fld id="{C1BCC101-581F-487E-80AC-EF7B1B14522C}" type="slidenum">
              <a:rPr lang="en-US" smtClean="0"/>
              <a:t>‹nr.›</a:t>
            </a:fld>
            <a:endParaRPr lang="en-US"/>
          </a:p>
        </p:txBody>
      </p:sp>
    </p:spTree>
    <p:extLst>
      <p:ext uri="{BB962C8B-B14F-4D97-AF65-F5344CB8AC3E}">
        <p14:creationId xmlns:p14="http://schemas.microsoft.com/office/powerpoint/2010/main" val="30190796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ekop">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D524F49-C18A-4C14-F136-F9AEB1CA534D}"/>
              </a:ext>
            </a:extLst>
          </p:cNvPr>
          <p:cNvSpPr>
            <a:spLocks noGrp="1"/>
          </p:cNvSpPr>
          <p:nvPr>
            <p:ph type="title"/>
          </p:nvPr>
        </p:nvSpPr>
        <p:spPr>
          <a:xfrm>
            <a:off x="831850" y="1709738"/>
            <a:ext cx="10515600" cy="2852737"/>
          </a:xfrm>
        </p:spPr>
        <p:txBody>
          <a:bodyPr anchor="b"/>
          <a:lstStyle>
            <a:lvl1pPr>
              <a:defRPr sz="6000"/>
            </a:lvl1pPr>
          </a:lstStyle>
          <a:p>
            <a:r>
              <a:rPr lang="nl-NL"/>
              <a:t>Klik om stijl te bewerken</a:t>
            </a:r>
            <a:endParaRPr lang="en-US"/>
          </a:p>
        </p:txBody>
      </p:sp>
      <p:sp>
        <p:nvSpPr>
          <p:cNvPr id="3" name="Tijdelijke aanduiding voor tekst 2">
            <a:extLst>
              <a:ext uri="{FF2B5EF4-FFF2-40B4-BE49-F238E27FC236}">
                <a16:creationId xmlns:a16="http://schemas.microsoft.com/office/drawing/2014/main" id="{0B702DFD-D7B4-54DF-6B70-EE5296C7306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nl-NL"/>
              <a:t>Klikken om de tekststijl van het model te bewerken</a:t>
            </a:r>
          </a:p>
        </p:txBody>
      </p:sp>
      <p:sp>
        <p:nvSpPr>
          <p:cNvPr id="4" name="Tijdelijke aanduiding voor datum 3">
            <a:extLst>
              <a:ext uri="{FF2B5EF4-FFF2-40B4-BE49-F238E27FC236}">
                <a16:creationId xmlns:a16="http://schemas.microsoft.com/office/drawing/2014/main" id="{C8A1C6D6-17F0-2B30-B560-014DCCB7009D}"/>
              </a:ext>
            </a:extLst>
          </p:cNvPr>
          <p:cNvSpPr>
            <a:spLocks noGrp="1"/>
          </p:cNvSpPr>
          <p:nvPr>
            <p:ph type="dt" sz="half" idx="10"/>
          </p:nvPr>
        </p:nvSpPr>
        <p:spPr/>
        <p:txBody>
          <a:bodyPr/>
          <a:lstStyle/>
          <a:p>
            <a:fld id="{FE6B6E53-2747-4168-8C8C-E27A91ACBEC8}" type="datetimeFigureOut">
              <a:rPr lang="en-US" smtClean="0"/>
              <a:t>8/23/2023</a:t>
            </a:fld>
            <a:endParaRPr lang="en-US"/>
          </a:p>
        </p:txBody>
      </p:sp>
      <p:sp>
        <p:nvSpPr>
          <p:cNvPr id="5" name="Tijdelijke aanduiding voor voettekst 4">
            <a:extLst>
              <a:ext uri="{FF2B5EF4-FFF2-40B4-BE49-F238E27FC236}">
                <a16:creationId xmlns:a16="http://schemas.microsoft.com/office/drawing/2014/main" id="{4656594C-E97A-15B8-8CC1-FB8175AE8CF3}"/>
              </a:ext>
            </a:extLst>
          </p:cNvPr>
          <p:cNvSpPr>
            <a:spLocks noGrp="1"/>
          </p:cNvSpPr>
          <p:nvPr>
            <p:ph type="ftr" sz="quarter" idx="11"/>
          </p:nvPr>
        </p:nvSpPr>
        <p:spPr/>
        <p:txBody>
          <a:bodyPr/>
          <a:lstStyle/>
          <a:p>
            <a:endParaRPr lang="en-US"/>
          </a:p>
        </p:txBody>
      </p:sp>
      <p:sp>
        <p:nvSpPr>
          <p:cNvPr id="6" name="Tijdelijke aanduiding voor dianummer 5">
            <a:extLst>
              <a:ext uri="{FF2B5EF4-FFF2-40B4-BE49-F238E27FC236}">
                <a16:creationId xmlns:a16="http://schemas.microsoft.com/office/drawing/2014/main" id="{B02AE86E-275C-A0F6-21A4-6CADE0791802}"/>
              </a:ext>
            </a:extLst>
          </p:cNvPr>
          <p:cNvSpPr>
            <a:spLocks noGrp="1"/>
          </p:cNvSpPr>
          <p:nvPr>
            <p:ph type="sldNum" sz="quarter" idx="12"/>
          </p:nvPr>
        </p:nvSpPr>
        <p:spPr/>
        <p:txBody>
          <a:bodyPr/>
          <a:lstStyle/>
          <a:p>
            <a:fld id="{C1BCC101-581F-487E-80AC-EF7B1B14522C}" type="slidenum">
              <a:rPr lang="en-US" smtClean="0"/>
              <a:t>‹nr.›</a:t>
            </a:fld>
            <a:endParaRPr lang="en-US"/>
          </a:p>
        </p:txBody>
      </p:sp>
    </p:spTree>
    <p:extLst>
      <p:ext uri="{BB962C8B-B14F-4D97-AF65-F5344CB8AC3E}">
        <p14:creationId xmlns:p14="http://schemas.microsoft.com/office/powerpoint/2010/main" val="34230594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5B7EEB1-EB90-AE77-4D8B-B17AAA6E9DE3}"/>
              </a:ext>
            </a:extLst>
          </p:cNvPr>
          <p:cNvSpPr>
            <a:spLocks noGrp="1"/>
          </p:cNvSpPr>
          <p:nvPr>
            <p:ph type="title"/>
          </p:nvPr>
        </p:nvSpPr>
        <p:spPr/>
        <p:txBody>
          <a:bodyPr/>
          <a:lstStyle/>
          <a:p>
            <a:r>
              <a:rPr lang="nl-NL"/>
              <a:t>Klik om stijl te bewerken</a:t>
            </a:r>
            <a:endParaRPr lang="en-US"/>
          </a:p>
        </p:txBody>
      </p:sp>
      <p:sp>
        <p:nvSpPr>
          <p:cNvPr id="3" name="Tijdelijke aanduiding voor inhoud 2">
            <a:extLst>
              <a:ext uri="{FF2B5EF4-FFF2-40B4-BE49-F238E27FC236}">
                <a16:creationId xmlns:a16="http://schemas.microsoft.com/office/drawing/2014/main" id="{26694298-BA6F-B43C-ABF6-501DF22C4BCE}"/>
              </a:ext>
            </a:extLst>
          </p:cNvPr>
          <p:cNvSpPr>
            <a:spLocks noGrp="1"/>
          </p:cNvSpPr>
          <p:nvPr>
            <p:ph sz="half" idx="1"/>
          </p:nvPr>
        </p:nvSpPr>
        <p:spPr>
          <a:xfrm>
            <a:off x="838200" y="1825625"/>
            <a:ext cx="5181600" cy="4351338"/>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a:p>
        </p:txBody>
      </p:sp>
      <p:sp>
        <p:nvSpPr>
          <p:cNvPr id="4" name="Tijdelijke aanduiding voor inhoud 3">
            <a:extLst>
              <a:ext uri="{FF2B5EF4-FFF2-40B4-BE49-F238E27FC236}">
                <a16:creationId xmlns:a16="http://schemas.microsoft.com/office/drawing/2014/main" id="{8C4A1B07-50B6-8906-DC78-DDF02BAA1084}"/>
              </a:ext>
            </a:extLst>
          </p:cNvPr>
          <p:cNvSpPr>
            <a:spLocks noGrp="1"/>
          </p:cNvSpPr>
          <p:nvPr>
            <p:ph sz="half" idx="2"/>
          </p:nvPr>
        </p:nvSpPr>
        <p:spPr>
          <a:xfrm>
            <a:off x="6172200" y="1825625"/>
            <a:ext cx="5181600" cy="4351338"/>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a:p>
        </p:txBody>
      </p:sp>
      <p:sp>
        <p:nvSpPr>
          <p:cNvPr id="5" name="Tijdelijke aanduiding voor datum 4">
            <a:extLst>
              <a:ext uri="{FF2B5EF4-FFF2-40B4-BE49-F238E27FC236}">
                <a16:creationId xmlns:a16="http://schemas.microsoft.com/office/drawing/2014/main" id="{1E3F2735-389D-BADD-4EAE-8AF45789F5AA}"/>
              </a:ext>
            </a:extLst>
          </p:cNvPr>
          <p:cNvSpPr>
            <a:spLocks noGrp="1"/>
          </p:cNvSpPr>
          <p:nvPr>
            <p:ph type="dt" sz="half" idx="10"/>
          </p:nvPr>
        </p:nvSpPr>
        <p:spPr/>
        <p:txBody>
          <a:bodyPr/>
          <a:lstStyle/>
          <a:p>
            <a:fld id="{FE6B6E53-2747-4168-8C8C-E27A91ACBEC8}" type="datetimeFigureOut">
              <a:rPr lang="en-US" smtClean="0"/>
              <a:t>8/23/2023</a:t>
            </a:fld>
            <a:endParaRPr lang="en-US"/>
          </a:p>
        </p:txBody>
      </p:sp>
      <p:sp>
        <p:nvSpPr>
          <p:cNvPr id="6" name="Tijdelijke aanduiding voor voettekst 5">
            <a:extLst>
              <a:ext uri="{FF2B5EF4-FFF2-40B4-BE49-F238E27FC236}">
                <a16:creationId xmlns:a16="http://schemas.microsoft.com/office/drawing/2014/main" id="{48543CA9-0779-B963-B557-D1B705CA1BFF}"/>
              </a:ext>
            </a:extLst>
          </p:cNvPr>
          <p:cNvSpPr>
            <a:spLocks noGrp="1"/>
          </p:cNvSpPr>
          <p:nvPr>
            <p:ph type="ftr" sz="quarter" idx="11"/>
          </p:nvPr>
        </p:nvSpPr>
        <p:spPr/>
        <p:txBody>
          <a:bodyPr/>
          <a:lstStyle/>
          <a:p>
            <a:endParaRPr lang="en-US"/>
          </a:p>
        </p:txBody>
      </p:sp>
      <p:sp>
        <p:nvSpPr>
          <p:cNvPr id="7" name="Tijdelijke aanduiding voor dianummer 6">
            <a:extLst>
              <a:ext uri="{FF2B5EF4-FFF2-40B4-BE49-F238E27FC236}">
                <a16:creationId xmlns:a16="http://schemas.microsoft.com/office/drawing/2014/main" id="{A9EC3F5E-3CAB-4EAD-9E7E-CAE8CC781A7B}"/>
              </a:ext>
            </a:extLst>
          </p:cNvPr>
          <p:cNvSpPr>
            <a:spLocks noGrp="1"/>
          </p:cNvSpPr>
          <p:nvPr>
            <p:ph type="sldNum" sz="quarter" idx="12"/>
          </p:nvPr>
        </p:nvSpPr>
        <p:spPr/>
        <p:txBody>
          <a:bodyPr/>
          <a:lstStyle/>
          <a:p>
            <a:fld id="{C1BCC101-581F-487E-80AC-EF7B1B14522C}" type="slidenum">
              <a:rPr lang="en-US" smtClean="0"/>
              <a:t>‹nr.›</a:t>
            </a:fld>
            <a:endParaRPr lang="en-US"/>
          </a:p>
        </p:txBody>
      </p:sp>
    </p:spTree>
    <p:extLst>
      <p:ext uri="{BB962C8B-B14F-4D97-AF65-F5344CB8AC3E}">
        <p14:creationId xmlns:p14="http://schemas.microsoft.com/office/powerpoint/2010/main" val="10049383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E3E4B15-7309-50EE-16D3-BBC89DB37B4F}"/>
              </a:ext>
            </a:extLst>
          </p:cNvPr>
          <p:cNvSpPr>
            <a:spLocks noGrp="1"/>
          </p:cNvSpPr>
          <p:nvPr>
            <p:ph type="title"/>
          </p:nvPr>
        </p:nvSpPr>
        <p:spPr>
          <a:xfrm>
            <a:off x="839788" y="365125"/>
            <a:ext cx="10515600" cy="1325563"/>
          </a:xfrm>
        </p:spPr>
        <p:txBody>
          <a:bodyPr/>
          <a:lstStyle/>
          <a:p>
            <a:r>
              <a:rPr lang="nl-NL"/>
              <a:t>Klik om stijl te bewerken</a:t>
            </a:r>
            <a:endParaRPr lang="en-US"/>
          </a:p>
        </p:txBody>
      </p:sp>
      <p:sp>
        <p:nvSpPr>
          <p:cNvPr id="3" name="Tijdelijke aanduiding voor tekst 2">
            <a:extLst>
              <a:ext uri="{FF2B5EF4-FFF2-40B4-BE49-F238E27FC236}">
                <a16:creationId xmlns:a16="http://schemas.microsoft.com/office/drawing/2014/main" id="{DBA3BCED-0E48-9035-4905-9A713B3ED56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Klikken om de tekststijl van het model te bewerken</a:t>
            </a:r>
          </a:p>
        </p:txBody>
      </p:sp>
      <p:sp>
        <p:nvSpPr>
          <p:cNvPr id="4" name="Tijdelijke aanduiding voor inhoud 3">
            <a:extLst>
              <a:ext uri="{FF2B5EF4-FFF2-40B4-BE49-F238E27FC236}">
                <a16:creationId xmlns:a16="http://schemas.microsoft.com/office/drawing/2014/main" id="{B206E963-C86E-C8CB-B45D-4AFBBD15AB6C}"/>
              </a:ext>
            </a:extLst>
          </p:cNvPr>
          <p:cNvSpPr>
            <a:spLocks noGrp="1"/>
          </p:cNvSpPr>
          <p:nvPr>
            <p:ph sz="half" idx="2"/>
          </p:nvPr>
        </p:nvSpPr>
        <p:spPr>
          <a:xfrm>
            <a:off x="839788" y="2505075"/>
            <a:ext cx="5157787" cy="3684588"/>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a:p>
        </p:txBody>
      </p:sp>
      <p:sp>
        <p:nvSpPr>
          <p:cNvPr id="5" name="Tijdelijke aanduiding voor tekst 4">
            <a:extLst>
              <a:ext uri="{FF2B5EF4-FFF2-40B4-BE49-F238E27FC236}">
                <a16:creationId xmlns:a16="http://schemas.microsoft.com/office/drawing/2014/main" id="{42AD9AFF-E3D3-5498-7888-B7282136C54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Klikken om de tekststijl van het model te bewerken</a:t>
            </a:r>
          </a:p>
        </p:txBody>
      </p:sp>
      <p:sp>
        <p:nvSpPr>
          <p:cNvPr id="6" name="Tijdelijke aanduiding voor inhoud 5">
            <a:extLst>
              <a:ext uri="{FF2B5EF4-FFF2-40B4-BE49-F238E27FC236}">
                <a16:creationId xmlns:a16="http://schemas.microsoft.com/office/drawing/2014/main" id="{4B6DE03E-01DB-ABBB-9CBC-7E9C7A0C672D}"/>
              </a:ext>
            </a:extLst>
          </p:cNvPr>
          <p:cNvSpPr>
            <a:spLocks noGrp="1"/>
          </p:cNvSpPr>
          <p:nvPr>
            <p:ph sz="quarter" idx="4"/>
          </p:nvPr>
        </p:nvSpPr>
        <p:spPr>
          <a:xfrm>
            <a:off x="6172200" y="2505075"/>
            <a:ext cx="5183188" cy="3684588"/>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a:p>
        </p:txBody>
      </p:sp>
      <p:sp>
        <p:nvSpPr>
          <p:cNvPr id="7" name="Tijdelijke aanduiding voor datum 6">
            <a:extLst>
              <a:ext uri="{FF2B5EF4-FFF2-40B4-BE49-F238E27FC236}">
                <a16:creationId xmlns:a16="http://schemas.microsoft.com/office/drawing/2014/main" id="{DB33CBEF-6AE4-9339-9AF3-FE533D205F21}"/>
              </a:ext>
            </a:extLst>
          </p:cNvPr>
          <p:cNvSpPr>
            <a:spLocks noGrp="1"/>
          </p:cNvSpPr>
          <p:nvPr>
            <p:ph type="dt" sz="half" idx="10"/>
          </p:nvPr>
        </p:nvSpPr>
        <p:spPr/>
        <p:txBody>
          <a:bodyPr/>
          <a:lstStyle/>
          <a:p>
            <a:fld id="{FE6B6E53-2747-4168-8C8C-E27A91ACBEC8}" type="datetimeFigureOut">
              <a:rPr lang="en-US" smtClean="0"/>
              <a:t>8/23/2023</a:t>
            </a:fld>
            <a:endParaRPr lang="en-US"/>
          </a:p>
        </p:txBody>
      </p:sp>
      <p:sp>
        <p:nvSpPr>
          <p:cNvPr id="8" name="Tijdelijke aanduiding voor voettekst 7">
            <a:extLst>
              <a:ext uri="{FF2B5EF4-FFF2-40B4-BE49-F238E27FC236}">
                <a16:creationId xmlns:a16="http://schemas.microsoft.com/office/drawing/2014/main" id="{531DE1F5-281D-7118-70B8-F98612C786BC}"/>
              </a:ext>
            </a:extLst>
          </p:cNvPr>
          <p:cNvSpPr>
            <a:spLocks noGrp="1"/>
          </p:cNvSpPr>
          <p:nvPr>
            <p:ph type="ftr" sz="quarter" idx="11"/>
          </p:nvPr>
        </p:nvSpPr>
        <p:spPr/>
        <p:txBody>
          <a:bodyPr/>
          <a:lstStyle/>
          <a:p>
            <a:endParaRPr lang="en-US"/>
          </a:p>
        </p:txBody>
      </p:sp>
      <p:sp>
        <p:nvSpPr>
          <p:cNvPr id="9" name="Tijdelijke aanduiding voor dianummer 8">
            <a:extLst>
              <a:ext uri="{FF2B5EF4-FFF2-40B4-BE49-F238E27FC236}">
                <a16:creationId xmlns:a16="http://schemas.microsoft.com/office/drawing/2014/main" id="{5F532F71-4E46-38F7-3B33-1E7A0852C1A5}"/>
              </a:ext>
            </a:extLst>
          </p:cNvPr>
          <p:cNvSpPr>
            <a:spLocks noGrp="1"/>
          </p:cNvSpPr>
          <p:nvPr>
            <p:ph type="sldNum" sz="quarter" idx="12"/>
          </p:nvPr>
        </p:nvSpPr>
        <p:spPr/>
        <p:txBody>
          <a:bodyPr/>
          <a:lstStyle/>
          <a:p>
            <a:fld id="{C1BCC101-581F-487E-80AC-EF7B1B14522C}" type="slidenum">
              <a:rPr lang="en-US" smtClean="0"/>
              <a:t>‹nr.›</a:t>
            </a:fld>
            <a:endParaRPr lang="en-US"/>
          </a:p>
        </p:txBody>
      </p:sp>
    </p:spTree>
    <p:extLst>
      <p:ext uri="{BB962C8B-B14F-4D97-AF65-F5344CB8AC3E}">
        <p14:creationId xmlns:p14="http://schemas.microsoft.com/office/powerpoint/2010/main" val="26539036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B2D0AF8-526B-64FE-B781-39AB8D45D41C}"/>
              </a:ext>
            </a:extLst>
          </p:cNvPr>
          <p:cNvSpPr>
            <a:spLocks noGrp="1"/>
          </p:cNvSpPr>
          <p:nvPr>
            <p:ph type="title"/>
          </p:nvPr>
        </p:nvSpPr>
        <p:spPr/>
        <p:txBody>
          <a:bodyPr/>
          <a:lstStyle/>
          <a:p>
            <a:r>
              <a:rPr lang="nl-NL"/>
              <a:t>Klik om stijl te bewerken</a:t>
            </a:r>
            <a:endParaRPr lang="en-US"/>
          </a:p>
        </p:txBody>
      </p:sp>
      <p:sp>
        <p:nvSpPr>
          <p:cNvPr id="3" name="Tijdelijke aanduiding voor datum 2">
            <a:extLst>
              <a:ext uri="{FF2B5EF4-FFF2-40B4-BE49-F238E27FC236}">
                <a16:creationId xmlns:a16="http://schemas.microsoft.com/office/drawing/2014/main" id="{E6A17BC8-27B3-0E78-1B4C-16C2102404F8}"/>
              </a:ext>
            </a:extLst>
          </p:cNvPr>
          <p:cNvSpPr>
            <a:spLocks noGrp="1"/>
          </p:cNvSpPr>
          <p:nvPr>
            <p:ph type="dt" sz="half" idx="10"/>
          </p:nvPr>
        </p:nvSpPr>
        <p:spPr/>
        <p:txBody>
          <a:bodyPr/>
          <a:lstStyle/>
          <a:p>
            <a:fld id="{FE6B6E53-2747-4168-8C8C-E27A91ACBEC8}" type="datetimeFigureOut">
              <a:rPr lang="en-US" smtClean="0"/>
              <a:t>8/23/2023</a:t>
            </a:fld>
            <a:endParaRPr lang="en-US"/>
          </a:p>
        </p:txBody>
      </p:sp>
      <p:sp>
        <p:nvSpPr>
          <p:cNvPr id="4" name="Tijdelijke aanduiding voor voettekst 3">
            <a:extLst>
              <a:ext uri="{FF2B5EF4-FFF2-40B4-BE49-F238E27FC236}">
                <a16:creationId xmlns:a16="http://schemas.microsoft.com/office/drawing/2014/main" id="{C5ACA1FF-FA3B-EFA6-FD41-072BE74CFE2F}"/>
              </a:ext>
            </a:extLst>
          </p:cNvPr>
          <p:cNvSpPr>
            <a:spLocks noGrp="1"/>
          </p:cNvSpPr>
          <p:nvPr>
            <p:ph type="ftr" sz="quarter" idx="11"/>
          </p:nvPr>
        </p:nvSpPr>
        <p:spPr/>
        <p:txBody>
          <a:bodyPr/>
          <a:lstStyle/>
          <a:p>
            <a:endParaRPr lang="en-US"/>
          </a:p>
        </p:txBody>
      </p:sp>
      <p:sp>
        <p:nvSpPr>
          <p:cNvPr id="5" name="Tijdelijke aanduiding voor dianummer 4">
            <a:extLst>
              <a:ext uri="{FF2B5EF4-FFF2-40B4-BE49-F238E27FC236}">
                <a16:creationId xmlns:a16="http://schemas.microsoft.com/office/drawing/2014/main" id="{A497FC61-4D11-357D-B256-5C385C5A55F3}"/>
              </a:ext>
            </a:extLst>
          </p:cNvPr>
          <p:cNvSpPr>
            <a:spLocks noGrp="1"/>
          </p:cNvSpPr>
          <p:nvPr>
            <p:ph type="sldNum" sz="quarter" idx="12"/>
          </p:nvPr>
        </p:nvSpPr>
        <p:spPr/>
        <p:txBody>
          <a:bodyPr/>
          <a:lstStyle/>
          <a:p>
            <a:fld id="{C1BCC101-581F-487E-80AC-EF7B1B14522C}" type="slidenum">
              <a:rPr lang="en-US" smtClean="0"/>
              <a:t>‹nr.›</a:t>
            </a:fld>
            <a:endParaRPr lang="en-US"/>
          </a:p>
        </p:txBody>
      </p:sp>
    </p:spTree>
    <p:extLst>
      <p:ext uri="{BB962C8B-B14F-4D97-AF65-F5344CB8AC3E}">
        <p14:creationId xmlns:p14="http://schemas.microsoft.com/office/powerpoint/2010/main" val="8248964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2" name="Tijdelijke aanduiding voor datum 1">
            <a:extLst>
              <a:ext uri="{FF2B5EF4-FFF2-40B4-BE49-F238E27FC236}">
                <a16:creationId xmlns:a16="http://schemas.microsoft.com/office/drawing/2014/main" id="{CF9B91B0-439B-2CF2-3351-56CE00248577}"/>
              </a:ext>
            </a:extLst>
          </p:cNvPr>
          <p:cNvSpPr>
            <a:spLocks noGrp="1"/>
          </p:cNvSpPr>
          <p:nvPr>
            <p:ph type="dt" sz="half" idx="10"/>
          </p:nvPr>
        </p:nvSpPr>
        <p:spPr/>
        <p:txBody>
          <a:bodyPr/>
          <a:lstStyle/>
          <a:p>
            <a:fld id="{FE6B6E53-2747-4168-8C8C-E27A91ACBEC8}" type="datetimeFigureOut">
              <a:rPr lang="en-US" smtClean="0"/>
              <a:t>8/23/2023</a:t>
            </a:fld>
            <a:endParaRPr lang="en-US"/>
          </a:p>
        </p:txBody>
      </p:sp>
      <p:sp>
        <p:nvSpPr>
          <p:cNvPr id="3" name="Tijdelijke aanduiding voor voettekst 2">
            <a:extLst>
              <a:ext uri="{FF2B5EF4-FFF2-40B4-BE49-F238E27FC236}">
                <a16:creationId xmlns:a16="http://schemas.microsoft.com/office/drawing/2014/main" id="{8B3E0C9D-646D-4251-58EA-BA82A660F64D}"/>
              </a:ext>
            </a:extLst>
          </p:cNvPr>
          <p:cNvSpPr>
            <a:spLocks noGrp="1"/>
          </p:cNvSpPr>
          <p:nvPr>
            <p:ph type="ftr" sz="quarter" idx="11"/>
          </p:nvPr>
        </p:nvSpPr>
        <p:spPr/>
        <p:txBody>
          <a:bodyPr/>
          <a:lstStyle/>
          <a:p>
            <a:endParaRPr lang="en-US"/>
          </a:p>
        </p:txBody>
      </p:sp>
      <p:sp>
        <p:nvSpPr>
          <p:cNvPr id="4" name="Tijdelijke aanduiding voor dianummer 3">
            <a:extLst>
              <a:ext uri="{FF2B5EF4-FFF2-40B4-BE49-F238E27FC236}">
                <a16:creationId xmlns:a16="http://schemas.microsoft.com/office/drawing/2014/main" id="{9579762C-1278-F236-4387-CFDFDAA0C38A}"/>
              </a:ext>
            </a:extLst>
          </p:cNvPr>
          <p:cNvSpPr>
            <a:spLocks noGrp="1"/>
          </p:cNvSpPr>
          <p:nvPr>
            <p:ph type="sldNum" sz="quarter" idx="12"/>
          </p:nvPr>
        </p:nvSpPr>
        <p:spPr/>
        <p:txBody>
          <a:bodyPr/>
          <a:lstStyle/>
          <a:p>
            <a:fld id="{C1BCC101-581F-487E-80AC-EF7B1B14522C}" type="slidenum">
              <a:rPr lang="en-US" smtClean="0"/>
              <a:t>‹nr.›</a:t>
            </a:fld>
            <a:endParaRPr lang="en-US"/>
          </a:p>
        </p:txBody>
      </p:sp>
    </p:spTree>
    <p:extLst>
      <p:ext uri="{BB962C8B-B14F-4D97-AF65-F5344CB8AC3E}">
        <p14:creationId xmlns:p14="http://schemas.microsoft.com/office/powerpoint/2010/main" val="16479977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C192659-9A7A-8713-C8F9-2AE4B3403D3D}"/>
              </a:ext>
            </a:extLst>
          </p:cNvPr>
          <p:cNvSpPr>
            <a:spLocks noGrp="1"/>
          </p:cNvSpPr>
          <p:nvPr>
            <p:ph type="title"/>
          </p:nvPr>
        </p:nvSpPr>
        <p:spPr>
          <a:xfrm>
            <a:off x="839788" y="457200"/>
            <a:ext cx="3932237" cy="1600200"/>
          </a:xfrm>
        </p:spPr>
        <p:txBody>
          <a:bodyPr anchor="b"/>
          <a:lstStyle>
            <a:lvl1pPr>
              <a:defRPr sz="3200"/>
            </a:lvl1pPr>
          </a:lstStyle>
          <a:p>
            <a:r>
              <a:rPr lang="nl-NL"/>
              <a:t>Klik om stijl te bewerken</a:t>
            </a:r>
            <a:endParaRPr lang="en-US"/>
          </a:p>
        </p:txBody>
      </p:sp>
      <p:sp>
        <p:nvSpPr>
          <p:cNvPr id="3" name="Tijdelijke aanduiding voor inhoud 2">
            <a:extLst>
              <a:ext uri="{FF2B5EF4-FFF2-40B4-BE49-F238E27FC236}">
                <a16:creationId xmlns:a16="http://schemas.microsoft.com/office/drawing/2014/main" id="{2836D036-36B2-2440-674D-53373B8D5F8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a:p>
        </p:txBody>
      </p:sp>
      <p:sp>
        <p:nvSpPr>
          <p:cNvPr id="4" name="Tijdelijke aanduiding voor tekst 3">
            <a:extLst>
              <a:ext uri="{FF2B5EF4-FFF2-40B4-BE49-F238E27FC236}">
                <a16:creationId xmlns:a16="http://schemas.microsoft.com/office/drawing/2014/main" id="{5F474762-39A9-5BEB-BDA6-5AD070083D9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a:t>Klikken om de tekststijl van het model te bewerken</a:t>
            </a:r>
          </a:p>
        </p:txBody>
      </p:sp>
      <p:sp>
        <p:nvSpPr>
          <p:cNvPr id="5" name="Tijdelijke aanduiding voor datum 4">
            <a:extLst>
              <a:ext uri="{FF2B5EF4-FFF2-40B4-BE49-F238E27FC236}">
                <a16:creationId xmlns:a16="http://schemas.microsoft.com/office/drawing/2014/main" id="{E03BED7C-EB83-F8EA-EF3E-C1819DFC3B6F}"/>
              </a:ext>
            </a:extLst>
          </p:cNvPr>
          <p:cNvSpPr>
            <a:spLocks noGrp="1"/>
          </p:cNvSpPr>
          <p:nvPr>
            <p:ph type="dt" sz="half" idx="10"/>
          </p:nvPr>
        </p:nvSpPr>
        <p:spPr/>
        <p:txBody>
          <a:bodyPr/>
          <a:lstStyle/>
          <a:p>
            <a:fld id="{FE6B6E53-2747-4168-8C8C-E27A91ACBEC8}" type="datetimeFigureOut">
              <a:rPr lang="en-US" smtClean="0"/>
              <a:t>8/23/2023</a:t>
            </a:fld>
            <a:endParaRPr lang="en-US"/>
          </a:p>
        </p:txBody>
      </p:sp>
      <p:sp>
        <p:nvSpPr>
          <p:cNvPr id="6" name="Tijdelijke aanduiding voor voettekst 5">
            <a:extLst>
              <a:ext uri="{FF2B5EF4-FFF2-40B4-BE49-F238E27FC236}">
                <a16:creationId xmlns:a16="http://schemas.microsoft.com/office/drawing/2014/main" id="{382F1EAB-A994-7931-BFD9-2FEF29BCA9C5}"/>
              </a:ext>
            </a:extLst>
          </p:cNvPr>
          <p:cNvSpPr>
            <a:spLocks noGrp="1"/>
          </p:cNvSpPr>
          <p:nvPr>
            <p:ph type="ftr" sz="quarter" idx="11"/>
          </p:nvPr>
        </p:nvSpPr>
        <p:spPr/>
        <p:txBody>
          <a:bodyPr/>
          <a:lstStyle/>
          <a:p>
            <a:endParaRPr lang="en-US"/>
          </a:p>
        </p:txBody>
      </p:sp>
      <p:sp>
        <p:nvSpPr>
          <p:cNvPr id="7" name="Tijdelijke aanduiding voor dianummer 6">
            <a:extLst>
              <a:ext uri="{FF2B5EF4-FFF2-40B4-BE49-F238E27FC236}">
                <a16:creationId xmlns:a16="http://schemas.microsoft.com/office/drawing/2014/main" id="{5ECD2213-4D7C-94A6-C74B-2F48270D4276}"/>
              </a:ext>
            </a:extLst>
          </p:cNvPr>
          <p:cNvSpPr>
            <a:spLocks noGrp="1"/>
          </p:cNvSpPr>
          <p:nvPr>
            <p:ph type="sldNum" sz="quarter" idx="12"/>
          </p:nvPr>
        </p:nvSpPr>
        <p:spPr/>
        <p:txBody>
          <a:bodyPr/>
          <a:lstStyle/>
          <a:p>
            <a:fld id="{C1BCC101-581F-487E-80AC-EF7B1B14522C}" type="slidenum">
              <a:rPr lang="en-US" smtClean="0"/>
              <a:t>‹nr.›</a:t>
            </a:fld>
            <a:endParaRPr lang="en-US"/>
          </a:p>
        </p:txBody>
      </p:sp>
    </p:spTree>
    <p:extLst>
      <p:ext uri="{BB962C8B-B14F-4D97-AF65-F5344CB8AC3E}">
        <p14:creationId xmlns:p14="http://schemas.microsoft.com/office/powerpoint/2010/main" val="39586685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102E994-AAE1-0BA6-79B0-61A8C432751A}"/>
              </a:ext>
            </a:extLst>
          </p:cNvPr>
          <p:cNvSpPr>
            <a:spLocks noGrp="1"/>
          </p:cNvSpPr>
          <p:nvPr>
            <p:ph type="title"/>
          </p:nvPr>
        </p:nvSpPr>
        <p:spPr>
          <a:xfrm>
            <a:off x="839788" y="457200"/>
            <a:ext cx="3932237" cy="1600200"/>
          </a:xfrm>
        </p:spPr>
        <p:txBody>
          <a:bodyPr anchor="b"/>
          <a:lstStyle>
            <a:lvl1pPr>
              <a:defRPr sz="3200"/>
            </a:lvl1pPr>
          </a:lstStyle>
          <a:p>
            <a:r>
              <a:rPr lang="nl-NL"/>
              <a:t>Klik om stijl te bewerken</a:t>
            </a:r>
            <a:endParaRPr lang="en-US"/>
          </a:p>
        </p:txBody>
      </p:sp>
      <p:sp>
        <p:nvSpPr>
          <p:cNvPr id="3" name="Tijdelijke aanduiding voor afbeelding 2">
            <a:extLst>
              <a:ext uri="{FF2B5EF4-FFF2-40B4-BE49-F238E27FC236}">
                <a16:creationId xmlns:a16="http://schemas.microsoft.com/office/drawing/2014/main" id="{C4BBB0A8-E92C-D13A-1402-000D0D756E3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ijdelijke aanduiding voor tekst 3">
            <a:extLst>
              <a:ext uri="{FF2B5EF4-FFF2-40B4-BE49-F238E27FC236}">
                <a16:creationId xmlns:a16="http://schemas.microsoft.com/office/drawing/2014/main" id="{0EAECD1C-23ED-01B6-0F55-6C1B9A8B13F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a:t>Klikken om de tekststijl van het model te bewerken</a:t>
            </a:r>
          </a:p>
        </p:txBody>
      </p:sp>
      <p:sp>
        <p:nvSpPr>
          <p:cNvPr id="5" name="Tijdelijke aanduiding voor datum 4">
            <a:extLst>
              <a:ext uri="{FF2B5EF4-FFF2-40B4-BE49-F238E27FC236}">
                <a16:creationId xmlns:a16="http://schemas.microsoft.com/office/drawing/2014/main" id="{93F45AB9-CFBD-7C04-A219-5D7DA5D1D560}"/>
              </a:ext>
            </a:extLst>
          </p:cNvPr>
          <p:cNvSpPr>
            <a:spLocks noGrp="1"/>
          </p:cNvSpPr>
          <p:nvPr>
            <p:ph type="dt" sz="half" idx="10"/>
          </p:nvPr>
        </p:nvSpPr>
        <p:spPr/>
        <p:txBody>
          <a:bodyPr/>
          <a:lstStyle/>
          <a:p>
            <a:fld id="{FE6B6E53-2747-4168-8C8C-E27A91ACBEC8}" type="datetimeFigureOut">
              <a:rPr lang="en-US" smtClean="0"/>
              <a:t>8/23/2023</a:t>
            </a:fld>
            <a:endParaRPr lang="en-US"/>
          </a:p>
        </p:txBody>
      </p:sp>
      <p:sp>
        <p:nvSpPr>
          <p:cNvPr id="6" name="Tijdelijke aanduiding voor voettekst 5">
            <a:extLst>
              <a:ext uri="{FF2B5EF4-FFF2-40B4-BE49-F238E27FC236}">
                <a16:creationId xmlns:a16="http://schemas.microsoft.com/office/drawing/2014/main" id="{5F694549-C843-5097-E3A1-2189C44C0BF2}"/>
              </a:ext>
            </a:extLst>
          </p:cNvPr>
          <p:cNvSpPr>
            <a:spLocks noGrp="1"/>
          </p:cNvSpPr>
          <p:nvPr>
            <p:ph type="ftr" sz="quarter" idx="11"/>
          </p:nvPr>
        </p:nvSpPr>
        <p:spPr/>
        <p:txBody>
          <a:bodyPr/>
          <a:lstStyle/>
          <a:p>
            <a:endParaRPr lang="en-US"/>
          </a:p>
        </p:txBody>
      </p:sp>
      <p:sp>
        <p:nvSpPr>
          <p:cNvPr id="7" name="Tijdelijke aanduiding voor dianummer 6">
            <a:extLst>
              <a:ext uri="{FF2B5EF4-FFF2-40B4-BE49-F238E27FC236}">
                <a16:creationId xmlns:a16="http://schemas.microsoft.com/office/drawing/2014/main" id="{0251737B-9B01-05AE-B3C0-0E6FD5005DA2}"/>
              </a:ext>
            </a:extLst>
          </p:cNvPr>
          <p:cNvSpPr>
            <a:spLocks noGrp="1"/>
          </p:cNvSpPr>
          <p:nvPr>
            <p:ph type="sldNum" sz="quarter" idx="12"/>
          </p:nvPr>
        </p:nvSpPr>
        <p:spPr/>
        <p:txBody>
          <a:bodyPr/>
          <a:lstStyle/>
          <a:p>
            <a:fld id="{C1BCC101-581F-487E-80AC-EF7B1B14522C}" type="slidenum">
              <a:rPr lang="en-US" smtClean="0"/>
              <a:t>‹nr.›</a:t>
            </a:fld>
            <a:endParaRPr lang="en-US"/>
          </a:p>
        </p:txBody>
      </p:sp>
    </p:spTree>
    <p:extLst>
      <p:ext uri="{BB962C8B-B14F-4D97-AF65-F5344CB8AC3E}">
        <p14:creationId xmlns:p14="http://schemas.microsoft.com/office/powerpoint/2010/main" val="3906102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titel 1">
            <a:extLst>
              <a:ext uri="{FF2B5EF4-FFF2-40B4-BE49-F238E27FC236}">
                <a16:creationId xmlns:a16="http://schemas.microsoft.com/office/drawing/2014/main" id="{5652673A-7DF9-0528-6F22-DEB54529B59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nl-NL"/>
              <a:t>Klik om stijl te bewerken</a:t>
            </a:r>
            <a:endParaRPr lang="en-US"/>
          </a:p>
        </p:txBody>
      </p:sp>
      <p:sp>
        <p:nvSpPr>
          <p:cNvPr id="3" name="Tijdelijke aanduiding voor tekst 2">
            <a:extLst>
              <a:ext uri="{FF2B5EF4-FFF2-40B4-BE49-F238E27FC236}">
                <a16:creationId xmlns:a16="http://schemas.microsoft.com/office/drawing/2014/main" id="{EB0B9534-8876-31AA-185D-0D88E447A01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a:p>
        </p:txBody>
      </p:sp>
      <p:sp>
        <p:nvSpPr>
          <p:cNvPr id="4" name="Tijdelijke aanduiding voor datum 3">
            <a:extLst>
              <a:ext uri="{FF2B5EF4-FFF2-40B4-BE49-F238E27FC236}">
                <a16:creationId xmlns:a16="http://schemas.microsoft.com/office/drawing/2014/main" id="{0834199C-2FD1-4F0B-6486-146D6A0D2BE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E6B6E53-2747-4168-8C8C-E27A91ACBEC8}" type="datetimeFigureOut">
              <a:rPr lang="en-US" smtClean="0"/>
              <a:t>8/23/2023</a:t>
            </a:fld>
            <a:endParaRPr lang="en-US"/>
          </a:p>
        </p:txBody>
      </p:sp>
      <p:sp>
        <p:nvSpPr>
          <p:cNvPr id="5" name="Tijdelijke aanduiding voor voettekst 4">
            <a:extLst>
              <a:ext uri="{FF2B5EF4-FFF2-40B4-BE49-F238E27FC236}">
                <a16:creationId xmlns:a16="http://schemas.microsoft.com/office/drawing/2014/main" id="{1084D45F-1482-4321-4A1D-347E9FB3624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Tijdelijke aanduiding voor dianummer 5">
            <a:extLst>
              <a:ext uri="{FF2B5EF4-FFF2-40B4-BE49-F238E27FC236}">
                <a16:creationId xmlns:a16="http://schemas.microsoft.com/office/drawing/2014/main" id="{09B2109D-FF47-E2E6-C376-868A444507D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BCC101-581F-487E-80AC-EF7B1B14522C}" type="slidenum">
              <a:rPr lang="en-US" smtClean="0"/>
              <a:t>‹nr.›</a:t>
            </a:fld>
            <a:endParaRPr lang="en-US"/>
          </a:p>
        </p:txBody>
      </p:sp>
    </p:spTree>
    <p:extLst>
      <p:ext uri="{BB962C8B-B14F-4D97-AF65-F5344CB8AC3E}">
        <p14:creationId xmlns:p14="http://schemas.microsoft.com/office/powerpoint/2010/main" val="27585834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customXml" Target="../ink/ink2.xml"/><Relationship Id="rId4" Type="http://schemas.openxmlformats.org/officeDocument/2006/relationships/image" Target="../media/image28.png"/></Relationships>
</file>

<file path=ppt/slides/_rels/slide29.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customXml" Target="../ink/ink7.xml"/><Relationship Id="rId18" Type="http://schemas.openxmlformats.org/officeDocument/2006/relationships/image" Target="../media/image39.png"/><Relationship Id="rId3" Type="http://schemas.openxmlformats.org/officeDocument/2006/relationships/image" Target="../media/image31.png"/><Relationship Id="rId21" Type="http://schemas.openxmlformats.org/officeDocument/2006/relationships/customXml" Target="../ink/ink11.xml"/><Relationship Id="rId7" Type="http://schemas.openxmlformats.org/officeDocument/2006/relationships/customXml" Target="../ink/ink4.xml"/><Relationship Id="rId12" Type="http://schemas.openxmlformats.org/officeDocument/2006/relationships/image" Target="../media/image36.png"/><Relationship Id="rId17" Type="http://schemas.openxmlformats.org/officeDocument/2006/relationships/customXml" Target="../ink/ink9.xml"/><Relationship Id="rId2" Type="http://schemas.openxmlformats.org/officeDocument/2006/relationships/image" Target="../media/image30.png"/><Relationship Id="rId16" Type="http://schemas.openxmlformats.org/officeDocument/2006/relationships/image" Target="../media/image38.png"/><Relationship Id="rId20" Type="http://schemas.openxmlformats.org/officeDocument/2006/relationships/image" Target="../media/image40.png"/><Relationship Id="rId1" Type="http://schemas.openxmlformats.org/officeDocument/2006/relationships/slideLayout" Target="../slideLayouts/slideLayout2.xml"/><Relationship Id="rId6" Type="http://schemas.openxmlformats.org/officeDocument/2006/relationships/image" Target="../media/image33.png"/><Relationship Id="rId11" Type="http://schemas.openxmlformats.org/officeDocument/2006/relationships/customXml" Target="../ink/ink6.xml"/><Relationship Id="rId5" Type="http://schemas.openxmlformats.org/officeDocument/2006/relationships/customXml" Target="../ink/ink3.xml"/><Relationship Id="rId15" Type="http://schemas.openxmlformats.org/officeDocument/2006/relationships/customXml" Target="../ink/ink8.xml"/><Relationship Id="rId10" Type="http://schemas.openxmlformats.org/officeDocument/2006/relationships/image" Target="../media/image35.png"/><Relationship Id="rId19" Type="http://schemas.openxmlformats.org/officeDocument/2006/relationships/customXml" Target="../ink/ink10.xml"/><Relationship Id="rId4" Type="http://schemas.openxmlformats.org/officeDocument/2006/relationships/image" Target="../media/image32.png"/><Relationship Id="rId9" Type="http://schemas.openxmlformats.org/officeDocument/2006/relationships/customXml" Target="../ink/ink5.xml"/><Relationship Id="rId14" Type="http://schemas.openxmlformats.org/officeDocument/2006/relationships/image" Target="../media/image37.png"/><Relationship Id="rId22" Type="http://schemas.openxmlformats.org/officeDocument/2006/relationships/image" Target="../media/image4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customXml" Target="../ink/ink16.xml"/><Relationship Id="rId18" Type="http://schemas.openxmlformats.org/officeDocument/2006/relationships/image" Target="../media/image51.png"/><Relationship Id="rId3" Type="http://schemas.openxmlformats.org/officeDocument/2006/relationships/image" Target="../media/image43.png"/><Relationship Id="rId21" Type="http://schemas.openxmlformats.org/officeDocument/2006/relationships/customXml" Target="../ink/ink20.xml"/><Relationship Id="rId7" Type="http://schemas.openxmlformats.org/officeDocument/2006/relationships/customXml" Target="../ink/ink13.xml"/><Relationship Id="rId12" Type="http://schemas.openxmlformats.org/officeDocument/2006/relationships/image" Target="../media/image48.png"/><Relationship Id="rId17" Type="http://schemas.openxmlformats.org/officeDocument/2006/relationships/customXml" Target="../ink/ink18.xml"/><Relationship Id="rId2" Type="http://schemas.openxmlformats.org/officeDocument/2006/relationships/image" Target="../media/image42.png"/><Relationship Id="rId16" Type="http://schemas.openxmlformats.org/officeDocument/2006/relationships/image" Target="../media/image50.png"/><Relationship Id="rId20" Type="http://schemas.openxmlformats.org/officeDocument/2006/relationships/image" Target="../media/image52.png"/><Relationship Id="rId1" Type="http://schemas.openxmlformats.org/officeDocument/2006/relationships/slideLayout" Target="../slideLayouts/slideLayout2.xml"/><Relationship Id="rId6" Type="http://schemas.openxmlformats.org/officeDocument/2006/relationships/image" Target="../media/image45.png"/><Relationship Id="rId11" Type="http://schemas.openxmlformats.org/officeDocument/2006/relationships/customXml" Target="../ink/ink15.xml"/><Relationship Id="rId5" Type="http://schemas.openxmlformats.org/officeDocument/2006/relationships/customXml" Target="../ink/ink12.xml"/><Relationship Id="rId15" Type="http://schemas.openxmlformats.org/officeDocument/2006/relationships/customXml" Target="../ink/ink17.xml"/><Relationship Id="rId10" Type="http://schemas.openxmlformats.org/officeDocument/2006/relationships/image" Target="../media/image47.png"/><Relationship Id="rId19" Type="http://schemas.openxmlformats.org/officeDocument/2006/relationships/customXml" Target="../ink/ink19.xml"/><Relationship Id="rId4" Type="http://schemas.openxmlformats.org/officeDocument/2006/relationships/image" Target="../media/image44.png"/><Relationship Id="rId9" Type="http://schemas.openxmlformats.org/officeDocument/2006/relationships/customXml" Target="../ink/ink14.xml"/><Relationship Id="rId14" Type="http://schemas.openxmlformats.org/officeDocument/2006/relationships/image" Target="../media/image49.png"/><Relationship Id="rId22" Type="http://schemas.openxmlformats.org/officeDocument/2006/relationships/image" Target="../media/image53.png"/></Relationships>
</file>

<file path=ppt/slides/_rels/slide3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9.svg"/><Relationship Id="rId2" Type="http://schemas.openxmlformats.org/officeDocument/2006/relationships/image" Target="../media/image58.png"/><Relationship Id="rId1" Type="http://schemas.openxmlformats.org/officeDocument/2006/relationships/slideLayout" Target="../slideLayouts/slideLayout2.xml"/><Relationship Id="rId5" Type="http://schemas.openxmlformats.org/officeDocument/2006/relationships/image" Target="../media/image61.svg"/><Relationship Id="rId4" Type="http://schemas.openxmlformats.org/officeDocument/2006/relationships/image" Target="../media/image6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3.sv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70.svg"/><Relationship Id="rId2" Type="http://schemas.openxmlformats.org/officeDocument/2006/relationships/image" Target="../media/image69.png"/><Relationship Id="rId1" Type="http://schemas.openxmlformats.org/officeDocument/2006/relationships/slideLayout" Target="../slideLayouts/slideLayout2.xml"/><Relationship Id="rId5" Type="http://schemas.openxmlformats.org/officeDocument/2006/relationships/image" Target="../media/image72.svg"/><Relationship Id="rId4" Type="http://schemas.openxmlformats.org/officeDocument/2006/relationships/image" Target="../media/image71.png"/></Relationships>
</file>

<file path=ppt/slides/_rels/slide53.xml.rels><?xml version="1.0" encoding="UTF-8" standalone="yes"?>
<Relationships xmlns="http://schemas.openxmlformats.org/package/2006/relationships"><Relationship Id="rId3" Type="http://schemas.openxmlformats.org/officeDocument/2006/relationships/image" Target="../media/image74.sv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79.sv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81.svg"/><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83.svg"/><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85.svg"/><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87.svg"/><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89.svg"/><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9B8968D-C8AA-E6E8-FA06-BE6462AC2DD6}"/>
              </a:ext>
            </a:extLst>
          </p:cNvPr>
          <p:cNvSpPr>
            <a:spLocks noGrp="1"/>
          </p:cNvSpPr>
          <p:nvPr>
            <p:ph type="ctrTitle"/>
          </p:nvPr>
        </p:nvSpPr>
        <p:spPr/>
        <p:txBody>
          <a:bodyPr/>
          <a:lstStyle/>
          <a:p>
            <a:r>
              <a:rPr lang="en-US" dirty="0"/>
              <a:t>Viral Reduction Assay</a:t>
            </a:r>
          </a:p>
        </p:txBody>
      </p:sp>
      <p:sp>
        <p:nvSpPr>
          <p:cNvPr id="3" name="Ondertitel 2">
            <a:extLst>
              <a:ext uri="{FF2B5EF4-FFF2-40B4-BE49-F238E27FC236}">
                <a16:creationId xmlns:a16="http://schemas.microsoft.com/office/drawing/2014/main" id="{E9B628E7-D671-EA8B-BE41-7F5CFC1F77A2}"/>
              </a:ext>
            </a:extLst>
          </p:cNvPr>
          <p:cNvSpPr>
            <a:spLocks noGrp="1"/>
          </p:cNvSpPr>
          <p:nvPr>
            <p:ph type="subTitle" idx="1"/>
          </p:nvPr>
        </p:nvSpPr>
        <p:spPr/>
        <p:txBody>
          <a:bodyPr>
            <a:normAutofit/>
          </a:bodyPr>
          <a:lstStyle/>
          <a:p>
            <a:endParaRPr lang="en-US" sz="1600" dirty="0"/>
          </a:p>
        </p:txBody>
      </p:sp>
    </p:spTree>
    <p:extLst>
      <p:ext uri="{BB962C8B-B14F-4D97-AF65-F5344CB8AC3E}">
        <p14:creationId xmlns:p14="http://schemas.microsoft.com/office/powerpoint/2010/main" val="10997203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F1D32B6-AA2A-5FEF-80B4-78E642444E33}"/>
              </a:ext>
            </a:extLst>
          </p:cNvPr>
          <p:cNvSpPr>
            <a:spLocks noGrp="1"/>
          </p:cNvSpPr>
          <p:nvPr>
            <p:ph type="title"/>
          </p:nvPr>
        </p:nvSpPr>
        <p:spPr/>
        <p:txBody>
          <a:bodyPr/>
          <a:lstStyle/>
          <a:p>
            <a:endParaRPr lang="en-US"/>
          </a:p>
        </p:txBody>
      </p:sp>
      <p:sp>
        <p:nvSpPr>
          <p:cNvPr id="3" name="Tijdelijke aanduiding voor inhoud 2">
            <a:extLst>
              <a:ext uri="{FF2B5EF4-FFF2-40B4-BE49-F238E27FC236}">
                <a16:creationId xmlns:a16="http://schemas.microsoft.com/office/drawing/2014/main" id="{EB49F1AF-9511-2860-3428-35532C2C4A8A}"/>
              </a:ext>
            </a:extLst>
          </p:cNvPr>
          <p:cNvSpPr>
            <a:spLocks noGrp="1"/>
          </p:cNvSpPr>
          <p:nvPr>
            <p:ph idx="1"/>
          </p:nvPr>
        </p:nvSpPr>
        <p:spPr/>
        <p:txBody>
          <a:bodyPr/>
          <a:lstStyle/>
          <a:p>
            <a:r>
              <a:rPr lang="en-US" dirty="0"/>
              <a:t>Spread() in </a:t>
            </a:r>
            <a:r>
              <a:rPr lang="en-US" dirty="0" err="1"/>
              <a:t>df_AVG</a:t>
            </a:r>
            <a:r>
              <a:rPr lang="en-US" dirty="0"/>
              <a:t> gives automatically VP and VPC as </a:t>
            </a:r>
            <a:r>
              <a:rPr lang="en-US" dirty="0" err="1"/>
              <a:t>colnames</a:t>
            </a:r>
            <a:r>
              <a:rPr lang="en-US" dirty="0"/>
              <a:t> for mean and SE resp.</a:t>
            </a:r>
          </a:p>
        </p:txBody>
      </p:sp>
      <p:pic>
        <p:nvPicPr>
          <p:cNvPr id="5" name="Afbeelding 4">
            <a:extLst>
              <a:ext uri="{FF2B5EF4-FFF2-40B4-BE49-F238E27FC236}">
                <a16:creationId xmlns:a16="http://schemas.microsoft.com/office/drawing/2014/main" id="{979EEF41-F68B-B936-608A-86BFC30EF1C5}"/>
              </a:ext>
            </a:extLst>
          </p:cNvPr>
          <p:cNvPicPr>
            <a:picLocks noChangeAspect="1"/>
          </p:cNvPicPr>
          <p:nvPr/>
        </p:nvPicPr>
        <p:blipFill>
          <a:blip r:embed="rId2"/>
          <a:stretch>
            <a:fillRect/>
          </a:stretch>
        </p:blipFill>
        <p:spPr>
          <a:xfrm>
            <a:off x="838200" y="2892458"/>
            <a:ext cx="6538527" cy="3284505"/>
          </a:xfrm>
          <a:prstGeom prst="rect">
            <a:avLst/>
          </a:prstGeom>
        </p:spPr>
      </p:pic>
      <p:sp>
        <p:nvSpPr>
          <p:cNvPr id="6" name="Tekstvak 5">
            <a:extLst>
              <a:ext uri="{FF2B5EF4-FFF2-40B4-BE49-F238E27FC236}">
                <a16:creationId xmlns:a16="http://schemas.microsoft.com/office/drawing/2014/main" id="{9D5FA4BA-3ADB-2534-C3A8-9CD79339B9FA}"/>
              </a:ext>
            </a:extLst>
          </p:cNvPr>
          <p:cNvSpPr txBox="1"/>
          <p:nvPr/>
        </p:nvSpPr>
        <p:spPr>
          <a:xfrm>
            <a:off x="8203721" y="3401129"/>
            <a:ext cx="3364302" cy="1200329"/>
          </a:xfrm>
          <a:prstGeom prst="rect">
            <a:avLst/>
          </a:prstGeom>
          <a:noFill/>
        </p:spPr>
        <p:txBody>
          <a:bodyPr wrap="square" rtlCol="0">
            <a:spAutoFit/>
          </a:bodyPr>
          <a:lstStyle/>
          <a:p>
            <a:r>
              <a:rPr lang="en-US" dirty="0"/>
              <a:t>This part of the code is not necessary. My function doesn’t have this part and all same results are obtained</a:t>
            </a:r>
          </a:p>
        </p:txBody>
      </p:sp>
    </p:spTree>
    <p:extLst>
      <p:ext uri="{BB962C8B-B14F-4D97-AF65-F5344CB8AC3E}">
        <p14:creationId xmlns:p14="http://schemas.microsoft.com/office/powerpoint/2010/main" val="32212064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7AE38AE-01AA-9D13-63B7-B87B9A469AFD}"/>
              </a:ext>
            </a:extLst>
          </p:cNvPr>
          <p:cNvSpPr>
            <a:spLocks noGrp="1"/>
          </p:cNvSpPr>
          <p:nvPr>
            <p:ph type="title"/>
          </p:nvPr>
        </p:nvSpPr>
        <p:spPr/>
        <p:txBody>
          <a:bodyPr/>
          <a:lstStyle/>
          <a:p>
            <a:endParaRPr lang="en-US"/>
          </a:p>
        </p:txBody>
      </p:sp>
      <p:pic>
        <p:nvPicPr>
          <p:cNvPr id="7" name="Tijdelijke aanduiding voor inhoud 6">
            <a:extLst>
              <a:ext uri="{FF2B5EF4-FFF2-40B4-BE49-F238E27FC236}">
                <a16:creationId xmlns:a16="http://schemas.microsoft.com/office/drawing/2014/main" id="{CF439963-18E7-57B3-7F5F-D4A0D2B9D9C4}"/>
              </a:ext>
            </a:extLst>
          </p:cNvPr>
          <p:cNvPicPr>
            <a:picLocks noGrp="1" noChangeAspect="1"/>
          </p:cNvPicPr>
          <p:nvPr>
            <p:ph idx="1"/>
          </p:nvPr>
        </p:nvPicPr>
        <p:blipFill>
          <a:blip r:embed="rId2"/>
          <a:stretch>
            <a:fillRect/>
          </a:stretch>
        </p:blipFill>
        <p:spPr>
          <a:xfrm>
            <a:off x="5684808" y="2416624"/>
            <a:ext cx="5765514" cy="2024751"/>
          </a:xfrm>
        </p:spPr>
      </p:pic>
      <p:pic>
        <p:nvPicPr>
          <p:cNvPr id="5" name="Afbeelding 4">
            <a:extLst>
              <a:ext uri="{FF2B5EF4-FFF2-40B4-BE49-F238E27FC236}">
                <a16:creationId xmlns:a16="http://schemas.microsoft.com/office/drawing/2014/main" id="{6D2CF1CA-7154-CD65-37DB-304CC1117D2E}"/>
              </a:ext>
            </a:extLst>
          </p:cNvPr>
          <p:cNvPicPr>
            <a:picLocks noChangeAspect="1"/>
          </p:cNvPicPr>
          <p:nvPr/>
        </p:nvPicPr>
        <p:blipFill>
          <a:blip r:embed="rId3"/>
          <a:stretch>
            <a:fillRect/>
          </a:stretch>
        </p:blipFill>
        <p:spPr>
          <a:xfrm>
            <a:off x="428447" y="2416624"/>
            <a:ext cx="5172774" cy="2024751"/>
          </a:xfrm>
          <a:prstGeom prst="rect">
            <a:avLst/>
          </a:prstGeom>
        </p:spPr>
      </p:pic>
    </p:spTree>
    <p:extLst>
      <p:ext uri="{BB962C8B-B14F-4D97-AF65-F5344CB8AC3E}">
        <p14:creationId xmlns:p14="http://schemas.microsoft.com/office/powerpoint/2010/main" val="5002562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25B93F5-72D9-3AFD-8D26-74439974F739}"/>
              </a:ext>
            </a:extLst>
          </p:cNvPr>
          <p:cNvSpPr>
            <a:spLocks noGrp="1"/>
          </p:cNvSpPr>
          <p:nvPr>
            <p:ph type="title"/>
          </p:nvPr>
        </p:nvSpPr>
        <p:spPr/>
        <p:txBody>
          <a:bodyPr/>
          <a:lstStyle/>
          <a:p>
            <a:endParaRPr lang="en-US"/>
          </a:p>
        </p:txBody>
      </p:sp>
      <p:sp>
        <p:nvSpPr>
          <p:cNvPr id="3" name="Tijdelijke aanduiding voor inhoud 2">
            <a:extLst>
              <a:ext uri="{FF2B5EF4-FFF2-40B4-BE49-F238E27FC236}">
                <a16:creationId xmlns:a16="http://schemas.microsoft.com/office/drawing/2014/main" id="{3FF7DB95-5452-215E-7F9E-F67F450D104D}"/>
              </a:ext>
            </a:extLst>
          </p:cNvPr>
          <p:cNvSpPr>
            <a:spLocks noGrp="1"/>
          </p:cNvSpPr>
          <p:nvPr>
            <p:ph idx="1"/>
          </p:nvPr>
        </p:nvSpPr>
        <p:spPr/>
        <p:txBody>
          <a:bodyPr/>
          <a:lstStyle/>
          <a:p>
            <a:pPr marL="0" indent="0">
              <a:buNone/>
            </a:pPr>
            <a:r>
              <a:rPr lang="en-US" dirty="0"/>
              <a:t>3. Peaks and valleys: </a:t>
            </a:r>
            <a:r>
              <a:rPr lang="en-US" dirty="0">
                <a:solidFill>
                  <a:srgbClr val="FF0000"/>
                </a:solidFill>
              </a:rPr>
              <a:t>peaks() </a:t>
            </a:r>
            <a:r>
              <a:rPr lang="en-US" dirty="0"/>
              <a:t>and </a:t>
            </a:r>
            <a:r>
              <a:rPr lang="en-US" dirty="0">
                <a:solidFill>
                  <a:srgbClr val="FF0000"/>
                </a:solidFill>
              </a:rPr>
              <a:t>valleys()</a:t>
            </a:r>
          </a:p>
          <a:p>
            <a:pPr lvl="1"/>
            <a:r>
              <a:rPr lang="en-US" dirty="0"/>
              <a:t>Saving all the results in a nested list and then when looking at the difference </a:t>
            </a:r>
            <a:r>
              <a:rPr lang="en-US" dirty="0" err="1"/>
              <a:t>as.numeric</a:t>
            </a:r>
            <a:r>
              <a:rPr lang="en-US" dirty="0"/>
              <a:t> =&gt; just save values as a list of </a:t>
            </a:r>
            <a:r>
              <a:rPr lang="en-US" dirty="0" err="1"/>
              <a:t>numerics</a:t>
            </a:r>
            <a:endParaRPr lang="en-US" dirty="0"/>
          </a:p>
          <a:p>
            <a:pPr lvl="1"/>
            <a:r>
              <a:rPr lang="en-US" dirty="0"/>
              <a:t>You do +2 -1 which is just +1 and then later on in the VIPCAL functions you determine peaks but subtract 1 so first you add 1 and then remove 1?</a:t>
            </a:r>
          </a:p>
        </p:txBody>
      </p:sp>
      <p:pic>
        <p:nvPicPr>
          <p:cNvPr id="5" name="Afbeelding 4">
            <a:extLst>
              <a:ext uri="{FF2B5EF4-FFF2-40B4-BE49-F238E27FC236}">
                <a16:creationId xmlns:a16="http://schemas.microsoft.com/office/drawing/2014/main" id="{CC8FD67F-131E-62BB-E55B-0E0EF6D33D13}"/>
              </a:ext>
            </a:extLst>
          </p:cNvPr>
          <p:cNvPicPr>
            <a:picLocks noChangeAspect="1"/>
          </p:cNvPicPr>
          <p:nvPr/>
        </p:nvPicPr>
        <p:blipFill>
          <a:blip r:embed="rId2"/>
          <a:stretch>
            <a:fillRect/>
          </a:stretch>
        </p:blipFill>
        <p:spPr>
          <a:xfrm>
            <a:off x="838200" y="4001294"/>
            <a:ext cx="3872124" cy="1963331"/>
          </a:xfrm>
          <a:prstGeom prst="rect">
            <a:avLst/>
          </a:prstGeom>
        </p:spPr>
      </p:pic>
      <p:pic>
        <p:nvPicPr>
          <p:cNvPr id="7" name="Afbeelding 6">
            <a:extLst>
              <a:ext uri="{FF2B5EF4-FFF2-40B4-BE49-F238E27FC236}">
                <a16:creationId xmlns:a16="http://schemas.microsoft.com/office/drawing/2014/main" id="{622B48DD-DCAF-8D25-A138-CF8276F6830F}"/>
              </a:ext>
            </a:extLst>
          </p:cNvPr>
          <p:cNvPicPr>
            <a:picLocks noChangeAspect="1"/>
          </p:cNvPicPr>
          <p:nvPr/>
        </p:nvPicPr>
        <p:blipFill>
          <a:blip r:embed="rId3"/>
          <a:stretch>
            <a:fillRect/>
          </a:stretch>
        </p:blipFill>
        <p:spPr>
          <a:xfrm>
            <a:off x="5992483" y="4001294"/>
            <a:ext cx="5477693" cy="1963331"/>
          </a:xfrm>
          <a:prstGeom prst="rect">
            <a:avLst/>
          </a:prstGeom>
        </p:spPr>
      </p:pic>
    </p:spTree>
    <p:extLst>
      <p:ext uri="{BB962C8B-B14F-4D97-AF65-F5344CB8AC3E}">
        <p14:creationId xmlns:p14="http://schemas.microsoft.com/office/powerpoint/2010/main" val="23111034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25B93F5-72D9-3AFD-8D26-74439974F739}"/>
              </a:ext>
            </a:extLst>
          </p:cNvPr>
          <p:cNvSpPr>
            <a:spLocks noGrp="1"/>
          </p:cNvSpPr>
          <p:nvPr>
            <p:ph type="title"/>
          </p:nvPr>
        </p:nvSpPr>
        <p:spPr/>
        <p:txBody>
          <a:bodyPr/>
          <a:lstStyle/>
          <a:p>
            <a:endParaRPr lang="en-US"/>
          </a:p>
        </p:txBody>
      </p:sp>
      <p:sp>
        <p:nvSpPr>
          <p:cNvPr id="3" name="Tijdelijke aanduiding voor inhoud 2">
            <a:extLst>
              <a:ext uri="{FF2B5EF4-FFF2-40B4-BE49-F238E27FC236}">
                <a16:creationId xmlns:a16="http://schemas.microsoft.com/office/drawing/2014/main" id="{3FF7DB95-5452-215E-7F9E-F67F450D104D}"/>
              </a:ext>
            </a:extLst>
          </p:cNvPr>
          <p:cNvSpPr>
            <a:spLocks noGrp="1"/>
          </p:cNvSpPr>
          <p:nvPr>
            <p:ph idx="1"/>
          </p:nvPr>
        </p:nvSpPr>
        <p:spPr/>
        <p:txBody>
          <a:bodyPr/>
          <a:lstStyle/>
          <a:p>
            <a:pPr marL="0" indent="0">
              <a:buNone/>
            </a:pPr>
            <a:r>
              <a:rPr lang="en-US" dirty="0"/>
              <a:t>4. LMER model: </a:t>
            </a:r>
            <a:r>
              <a:rPr lang="en-US" dirty="0" err="1">
                <a:solidFill>
                  <a:srgbClr val="FF0000"/>
                </a:solidFill>
              </a:rPr>
              <a:t>LMER_model</a:t>
            </a:r>
            <a:r>
              <a:rPr lang="en-US" dirty="0">
                <a:solidFill>
                  <a:srgbClr val="FF0000"/>
                </a:solidFill>
              </a:rPr>
              <a:t>()</a:t>
            </a:r>
          </a:p>
          <a:p>
            <a:pPr lvl="1"/>
            <a:r>
              <a:rPr lang="en-US" dirty="0"/>
              <a:t>First tried to not include the change of replicates for VPC samples =&gt; all same results were obtained except the SE of the diff samples =&gt; but indeed to distinguish between samples for the model this is necessary</a:t>
            </a:r>
          </a:p>
          <a:p>
            <a:pPr lvl="1"/>
            <a:r>
              <a:rPr lang="en-US" dirty="0"/>
              <a:t>No main changes here, just gave the function a bit more structure</a:t>
            </a:r>
          </a:p>
        </p:txBody>
      </p:sp>
    </p:spTree>
    <p:extLst>
      <p:ext uri="{BB962C8B-B14F-4D97-AF65-F5344CB8AC3E}">
        <p14:creationId xmlns:p14="http://schemas.microsoft.com/office/powerpoint/2010/main" val="11661236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C57460A-6C9D-DCDF-6852-BA4CA30C0E7B}"/>
              </a:ext>
            </a:extLst>
          </p:cNvPr>
          <p:cNvSpPr>
            <a:spLocks noGrp="1"/>
          </p:cNvSpPr>
          <p:nvPr>
            <p:ph type="title"/>
          </p:nvPr>
        </p:nvSpPr>
        <p:spPr/>
        <p:txBody>
          <a:bodyPr/>
          <a:lstStyle/>
          <a:p>
            <a:endParaRPr lang="en-US"/>
          </a:p>
        </p:txBody>
      </p:sp>
      <p:pic>
        <p:nvPicPr>
          <p:cNvPr id="5" name="Tijdelijke aanduiding voor inhoud 4">
            <a:extLst>
              <a:ext uri="{FF2B5EF4-FFF2-40B4-BE49-F238E27FC236}">
                <a16:creationId xmlns:a16="http://schemas.microsoft.com/office/drawing/2014/main" id="{832D3E9E-05CD-6F63-09C6-FABE70B6FC89}"/>
              </a:ext>
            </a:extLst>
          </p:cNvPr>
          <p:cNvPicPr>
            <a:picLocks noGrp="1" noChangeAspect="1"/>
          </p:cNvPicPr>
          <p:nvPr>
            <p:ph idx="1"/>
          </p:nvPr>
        </p:nvPicPr>
        <p:blipFill>
          <a:blip r:embed="rId2"/>
          <a:stretch>
            <a:fillRect/>
          </a:stretch>
        </p:blipFill>
        <p:spPr>
          <a:xfrm>
            <a:off x="2645239" y="548053"/>
            <a:ext cx="6901521" cy="5761894"/>
          </a:xfrm>
        </p:spPr>
      </p:pic>
    </p:spTree>
    <p:extLst>
      <p:ext uri="{BB962C8B-B14F-4D97-AF65-F5344CB8AC3E}">
        <p14:creationId xmlns:p14="http://schemas.microsoft.com/office/powerpoint/2010/main" val="30415347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25B93F5-72D9-3AFD-8D26-74439974F739}"/>
              </a:ext>
            </a:extLst>
          </p:cNvPr>
          <p:cNvSpPr>
            <a:spLocks noGrp="1"/>
          </p:cNvSpPr>
          <p:nvPr>
            <p:ph type="title"/>
          </p:nvPr>
        </p:nvSpPr>
        <p:spPr/>
        <p:txBody>
          <a:bodyPr/>
          <a:lstStyle/>
          <a:p>
            <a:endParaRPr lang="en-US"/>
          </a:p>
        </p:txBody>
      </p:sp>
      <p:sp>
        <p:nvSpPr>
          <p:cNvPr id="3" name="Tijdelijke aanduiding voor inhoud 2">
            <a:extLst>
              <a:ext uri="{FF2B5EF4-FFF2-40B4-BE49-F238E27FC236}">
                <a16:creationId xmlns:a16="http://schemas.microsoft.com/office/drawing/2014/main" id="{3FF7DB95-5452-215E-7F9E-F67F450D104D}"/>
              </a:ext>
            </a:extLst>
          </p:cNvPr>
          <p:cNvSpPr>
            <a:spLocks noGrp="1"/>
          </p:cNvSpPr>
          <p:nvPr>
            <p:ph idx="1"/>
          </p:nvPr>
        </p:nvSpPr>
        <p:spPr/>
        <p:txBody>
          <a:bodyPr>
            <a:normAutofit/>
          </a:bodyPr>
          <a:lstStyle/>
          <a:p>
            <a:pPr marL="0" indent="0">
              <a:buNone/>
            </a:pPr>
            <a:r>
              <a:rPr lang="en-US" dirty="0"/>
              <a:t>5. Slope functions Linear Regression: </a:t>
            </a:r>
            <a:r>
              <a:rPr lang="en-US" dirty="0" err="1">
                <a:solidFill>
                  <a:srgbClr val="FF0000"/>
                </a:solidFill>
              </a:rPr>
              <a:t>slope_LM</a:t>
            </a:r>
            <a:r>
              <a:rPr lang="en-US" dirty="0">
                <a:solidFill>
                  <a:srgbClr val="FF0000"/>
                </a:solidFill>
              </a:rPr>
              <a:t>_...()</a:t>
            </a:r>
          </a:p>
          <a:p>
            <a:pPr lvl="1"/>
            <a:r>
              <a:rPr lang="en-US" dirty="0"/>
              <a:t>Main small thing: initiate </a:t>
            </a:r>
            <a:r>
              <a:rPr lang="en-US" dirty="0" err="1"/>
              <a:t>data.frame</a:t>
            </a:r>
            <a:r>
              <a:rPr lang="en-US" dirty="0"/>
              <a:t> at beginning of function but later on </a:t>
            </a:r>
            <a:r>
              <a:rPr lang="en-US" dirty="0" err="1"/>
              <a:t>data.frame</a:t>
            </a:r>
            <a:r>
              <a:rPr lang="en-US" dirty="0"/>
              <a:t>(t(</a:t>
            </a:r>
            <a:r>
              <a:rPr lang="en-US" dirty="0" err="1"/>
              <a:t>sapply</a:t>
            </a:r>
            <a:r>
              <a:rPr lang="en-US" dirty="0"/>
              <a:t>(</a:t>
            </a:r>
            <a:r>
              <a:rPr lang="en-US" dirty="0" err="1"/>
              <a:t>lm,c</a:t>
            </a:r>
            <a:r>
              <a:rPr lang="en-US" dirty="0"/>
              <a:t>)) =&gt; first initiation is not necessary</a:t>
            </a:r>
          </a:p>
          <a:p>
            <a:pPr lvl="1"/>
            <a:r>
              <a:rPr lang="en-US" dirty="0"/>
              <a:t>No general changes in these 4 functions</a:t>
            </a:r>
          </a:p>
          <a:p>
            <a:pPr lvl="1"/>
            <a:r>
              <a:rPr lang="en-US" dirty="0"/>
              <a:t>In the one with LMER model: don’t think those try()statement and following if df4 exists is necessary =&gt; I got same results without these</a:t>
            </a:r>
          </a:p>
          <a:p>
            <a:pPr lvl="1"/>
            <a:endParaRPr lang="en-US" dirty="0"/>
          </a:p>
          <a:p>
            <a:pPr marL="457200" lvl="1" indent="0">
              <a:buNone/>
            </a:pPr>
            <a:endParaRPr lang="en-US" dirty="0"/>
          </a:p>
          <a:p>
            <a:pPr lvl="1"/>
            <a:r>
              <a:rPr lang="en-US" dirty="0"/>
              <a:t>There is probably a way to make one general </a:t>
            </a:r>
            <a:r>
              <a:rPr lang="en-US" dirty="0" err="1"/>
              <a:t>slope_LM</a:t>
            </a:r>
            <a:r>
              <a:rPr lang="en-US" dirty="0"/>
              <a:t> and one general VIPCAL function and again distinguish the different scenarios =&gt; Definitely, keep the 12 separate functions for each method!</a:t>
            </a:r>
          </a:p>
        </p:txBody>
      </p:sp>
    </p:spTree>
    <p:extLst>
      <p:ext uri="{BB962C8B-B14F-4D97-AF65-F5344CB8AC3E}">
        <p14:creationId xmlns:p14="http://schemas.microsoft.com/office/powerpoint/2010/main" val="2227484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136159A-EC5B-4FE7-614E-205195387273}"/>
              </a:ext>
            </a:extLst>
          </p:cNvPr>
          <p:cNvSpPr>
            <a:spLocks noGrp="1"/>
          </p:cNvSpPr>
          <p:nvPr>
            <p:ph type="title"/>
          </p:nvPr>
        </p:nvSpPr>
        <p:spPr/>
        <p:txBody>
          <a:bodyPr/>
          <a:lstStyle/>
          <a:p>
            <a:endParaRPr lang="en-US" dirty="0"/>
          </a:p>
        </p:txBody>
      </p:sp>
      <p:pic>
        <p:nvPicPr>
          <p:cNvPr id="5" name="Tijdelijke aanduiding voor inhoud 4">
            <a:extLst>
              <a:ext uri="{FF2B5EF4-FFF2-40B4-BE49-F238E27FC236}">
                <a16:creationId xmlns:a16="http://schemas.microsoft.com/office/drawing/2014/main" id="{AB2FAFF5-9C2C-12A8-AE8D-860D4AD8D1B5}"/>
              </a:ext>
            </a:extLst>
          </p:cNvPr>
          <p:cNvPicPr>
            <a:picLocks noGrp="1" noChangeAspect="1"/>
          </p:cNvPicPr>
          <p:nvPr>
            <p:ph idx="1"/>
          </p:nvPr>
        </p:nvPicPr>
        <p:blipFill>
          <a:blip r:embed="rId2"/>
          <a:stretch>
            <a:fillRect/>
          </a:stretch>
        </p:blipFill>
        <p:spPr>
          <a:xfrm>
            <a:off x="258105" y="1397477"/>
            <a:ext cx="5113651" cy="4528075"/>
          </a:xfrm>
        </p:spPr>
      </p:pic>
      <p:pic>
        <p:nvPicPr>
          <p:cNvPr id="7" name="Afbeelding 6">
            <a:extLst>
              <a:ext uri="{FF2B5EF4-FFF2-40B4-BE49-F238E27FC236}">
                <a16:creationId xmlns:a16="http://schemas.microsoft.com/office/drawing/2014/main" id="{601916F6-DAE5-E5AD-26A1-DCDAE8BD40C3}"/>
              </a:ext>
            </a:extLst>
          </p:cNvPr>
          <p:cNvPicPr>
            <a:picLocks noChangeAspect="1"/>
          </p:cNvPicPr>
          <p:nvPr/>
        </p:nvPicPr>
        <p:blipFill>
          <a:blip r:embed="rId3"/>
          <a:stretch>
            <a:fillRect/>
          </a:stretch>
        </p:blipFill>
        <p:spPr>
          <a:xfrm>
            <a:off x="5796018" y="1397478"/>
            <a:ext cx="5982044" cy="4528075"/>
          </a:xfrm>
          <a:prstGeom prst="rect">
            <a:avLst/>
          </a:prstGeom>
        </p:spPr>
      </p:pic>
    </p:spTree>
    <p:extLst>
      <p:ext uri="{BB962C8B-B14F-4D97-AF65-F5344CB8AC3E}">
        <p14:creationId xmlns:p14="http://schemas.microsoft.com/office/powerpoint/2010/main" val="24588508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25B93F5-72D9-3AFD-8D26-74439974F739}"/>
              </a:ext>
            </a:extLst>
          </p:cNvPr>
          <p:cNvSpPr>
            <a:spLocks noGrp="1"/>
          </p:cNvSpPr>
          <p:nvPr>
            <p:ph type="title"/>
          </p:nvPr>
        </p:nvSpPr>
        <p:spPr/>
        <p:txBody>
          <a:bodyPr/>
          <a:lstStyle/>
          <a:p>
            <a:endParaRPr lang="en-US"/>
          </a:p>
        </p:txBody>
      </p:sp>
      <p:sp>
        <p:nvSpPr>
          <p:cNvPr id="3" name="Tijdelijke aanduiding voor inhoud 2">
            <a:extLst>
              <a:ext uri="{FF2B5EF4-FFF2-40B4-BE49-F238E27FC236}">
                <a16:creationId xmlns:a16="http://schemas.microsoft.com/office/drawing/2014/main" id="{3FF7DB95-5452-215E-7F9E-F67F450D104D}"/>
              </a:ext>
            </a:extLst>
          </p:cNvPr>
          <p:cNvSpPr>
            <a:spLocks noGrp="1"/>
          </p:cNvSpPr>
          <p:nvPr>
            <p:ph idx="1"/>
          </p:nvPr>
        </p:nvSpPr>
        <p:spPr/>
        <p:txBody>
          <a:bodyPr/>
          <a:lstStyle/>
          <a:p>
            <a:pPr marL="0" indent="0">
              <a:buNone/>
            </a:pPr>
            <a:r>
              <a:rPr lang="en-US" dirty="0"/>
              <a:t>6. VIPCAL functions: </a:t>
            </a:r>
            <a:r>
              <a:rPr lang="en-US" dirty="0">
                <a:solidFill>
                  <a:srgbClr val="FF0000"/>
                </a:solidFill>
              </a:rPr>
              <a:t>VIPCAL_...()</a:t>
            </a:r>
          </a:p>
          <a:p>
            <a:pPr lvl="1"/>
            <a:r>
              <a:rPr lang="en-US" dirty="0"/>
              <a:t>Again, the same with the </a:t>
            </a:r>
            <a:r>
              <a:rPr lang="en-US" dirty="0" err="1"/>
              <a:t>data.frame</a:t>
            </a:r>
            <a:r>
              <a:rPr lang="en-US" dirty="0"/>
              <a:t> initialization and try statement=&gt; is just a small thing</a:t>
            </a:r>
          </a:p>
          <a:p>
            <a:pPr lvl="1"/>
            <a:r>
              <a:rPr lang="en-US" dirty="0"/>
              <a:t>In the calculation of peaks and valleys -1 is not necessary if you change the peaks and valley’s function and don’t add one there</a:t>
            </a:r>
          </a:p>
          <a:p>
            <a:pPr lvl="1"/>
            <a:r>
              <a:rPr lang="en-US" dirty="0"/>
              <a:t>Calculation of viral production optimized with 1 if-else statement and for loop through different peaks instead of manually if-elseif and so go through different values of p. If somehow in future data more then 3 peaks are found then the for-loop takes care of those </a:t>
            </a:r>
          </a:p>
        </p:txBody>
      </p:sp>
    </p:spTree>
    <p:extLst>
      <p:ext uri="{BB962C8B-B14F-4D97-AF65-F5344CB8AC3E}">
        <p14:creationId xmlns:p14="http://schemas.microsoft.com/office/powerpoint/2010/main" val="26305673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0224021-573E-DC13-C7E7-A181F1D905E4}"/>
              </a:ext>
            </a:extLst>
          </p:cNvPr>
          <p:cNvSpPr>
            <a:spLocks noGrp="1"/>
          </p:cNvSpPr>
          <p:nvPr>
            <p:ph type="title"/>
          </p:nvPr>
        </p:nvSpPr>
        <p:spPr/>
        <p:txBody>
          <a:bodyPr/>
          <a:lstStyle/>
          <a:p>
            <a:endParaRPr lang="en-US" dirty="0"/>
          </a:p>
        </p:txBody>
      </p:sp>
      <p:pic>
        <p:nvPicPr>
          <p:cNvPr id="5" name="Tijdelijke aanduiding voor inhoud 4">
            <a:extLst>
              <a:ext uri="{FF2B5EF4-FFF2-40B4-BE49-F238E27FC236}">
                <a16:creationId xmlns:a16="http://schemas.microsoft.com/office/drawing/2014/main" id="{0DF74515-9084-85FA-D4BC-9B43542DF1FE}"/>
              </a:ext>
            </a:extLst>
          </p:cNvPr>
          <p:cNvPicPr>
            <a:picLocks noGrp="1" noChangeAspect="1"/>
          </p:cNvPicPr>
          <p:nvPr>
            <p:ph idx="1"/>
          </p:nvPr>
        </p:nvPicPr>
        <p:blipFill>
          <a:blip r:embed="rId2"/>
          <a:stretch>
            <a:fillRect/>
          </a:stretch>
        </p:blipFill>
        <p:spPr>
          <a:xfrm>
            <a:off x="0" y="1723612"/>
            <a:ext cx="5556158" cy="3410775"/>
          </a:xfrm>
        </p:spPr>
      </p:pic>
      <p:pic>
        <p:nvPicPr>
          <p:cNvPr id="7" name="Afbeelding 6">
            <a:extLst>
              <a:ext uri="{FF2B5EF4-FFF2-40B4-BE49-F238E27FC236}">
                <a16:creationId xmlns:a16="http://schemas.microsoft.com/office/drawing/2014/main" id="{EF0FAB85-AB58-2955-FCE1-234D5714E3DC}"/>
              </a:ext>
            </a:extLst>
          </p:cNvPr>
          <p:cNvPicPr>
            <a:picLocks noChangeAspect="1"/>
          </p:cNvPicPr>
          <p:nvPr/>
        </p:nvPicPr>
        <p:blipFill>
          <a:blip r:embed="rId3"/>
          <a:stretch>
            <a:fillRect/>
          </a:stretch>
        </p:blipFill>
        <p:spPr>
          <a:xfrm>
            <a:off x="5677393" y="1723612"/>
            <a:ext cx="6301520" cy="3410775"/>
          </a:xfrm>
          <a:prstGeom prst="rect">
            <a:avLst/>
          </a:prstGeom>
        </p:spPr>
      </p:pic>
    </p:spTree>
    <p:extLst>
      <p:ext uri="{BB962C8B-B14F-4D97-AF65-F5344CB8AC3E}">
        <p14:creationId xmlns:p14="http://schemas.microsoft.com/office/powerpoint/2010/main" val="29216829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41505E7-8E4C-5683-BA68-73CF4C379AC2}"/>
              </a:ext>
            </a:extLst>
          </p:cNvPr>
          <p:cNvSpPr>
            <a:spLocks noGrp="1"/>
          </p:cNvSpPr>
          <p:nvPr>
            <p:ph type="title"/>
          </p:nvPr>
        </p:nvSpPr>
        <p:spPr/>
        <p:txBody>
          <a:bodyPr/>
          <a:lstStyle/>
          <a:p>
            <a:endParaRPr lang="en-US"/>
          </a:p>
        </p:txBody>
      </p:sp>
      <p:pic>
        <p:nvPicPr>
          <p:cNvPr id="7" name="Tijdelijke aanduiding voor inhoud 6">
            <a:extLst>
              <a:ext uri="{FF2B5EF4-FFF2-40B4-BE49-F238E27FC236}">
                <a16:creationId xmlns:a16="http://schemas.microsoft.com/office/drawing/2014/main" id="{87123555-18B8-7CCC-F898-18F17B9EEEDF}"/>
              </a:ext>
            </a:extLst>
          </p:cNvPr>
          <p:cNvPicPr>
            <a:picLocks noGrp="1" noChangeAspect="1"/>
          </p:cNvPicPr>
          <p:nvPr>
            <p:ph idx="1"/>
          </p:nvPr>
        </p:nvPicPr>
        <p:blipFill>
          <a:blip r:embed="rId2"/>
          <a:stretch>
            <a:fillRect/>
          </a:stretch>
        </p:blipFill>
        <p:spPr>
          <a:xfrm>
            <a:off x="6197821" y="5072332"/>
            <a:ext cx="5758975" cy="1671741"/>
          </a:xfrm>
        </p:spPr>
      </p:pic>
      <p:pic>
        <p:nvPicPr>
          <p:cNvPr id="5" name="Afbeelding 4">
            <a:extLst>
              <a:ext uri="{FF2B5EF4-FFF2-40B4-BE49-F238E27FC236}">
                <a16:creationId xmlns:a16="http://schemas.microsoft.com/office/drawing/2014/main" id="{7024768F-F569-7DDB-A357-D03100B7FE17}"/>
              </a:ext>
            </a:extLst>
          </p:cNvPr>
          <p:cNvPicPr>
            <a:picLocks noChangeAspect="1"/>
          </p:cNvPicPr>
          <p:nvPr/>
        </p:nvPicPr>
        <p:blipFill>
          <a:blip r:embed="rId3"/>
          <a:stretch>
            <a:fillRect/>
          </a:stretch>
        </p:blipFill>
        <p:spPr>
          <a:xfrm>
            <a:off x="178798" y="245015"/>
            <a:ext cx="5785437" cy="6316212"/>
          </a:xfrm>
          <a:prstGeom prst="rect">
            <a:avLst/>
          </a:prstGeom>
        </p:spPr>
      </p:pic>
    </p:spTree>
    <p:extLst>
      <p:ext uri="{BB962C8B-B14F-4D97-AF65-F5344CB8AC3E}">
        <p14:creationId xmlns:p14="http://schemas.microsoft.com/office/powerpoint/2010/main" val="40620543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82B245A-9ED2-56D5-8910-79C1445E62D6}"/>
              </a:ext>
            </a:extLst>
          </p:cNvPr>
          <p:cNvSpPr>
            <a:spLocks noGrp="1"/>
          </p:cNvSpPr>
          <p:nvPr>
            <p:ph type="ctrTitle"/>
          </p:nvPr>
        </p:nvSpPr>
        <p:spPr/>
        <p:txBody>
          <a:bodyPr/>
          <a:lstStyle/>
          <a:p>
            <a:r>
              <a:rPr lang="en-US" dirty="0"/>
              <a:t>Week 1</a:t>
            </a:r>
          </a:p>
        </p:txBody>
      </p:sp>
      <p:sp>
        <p:nvSpPr>
          <p:cNvPr id="3" name="Ondertitel 2">
            <a:extLst>
              <a:ext uri="{FF2B5EF4-FFF2-40B4-BE49-F238E27FC236}">
                <a16:creationId xmlns:a16="http://schemas.microsoft.com/office/drawing/2014/main" id="{3DBCFB1B-7106-3FEE-C408-78A402C8D2B7}"/>
              </a:ext>
            </a:extLst>
          </p:cNvPr>
          <p:cNvSpPr>
            <a:spLocks noGrp="1"/>
          </p:cNvSpPr>
          <p:nvPr>
            <p:ph type="subTitle" idx="1"/>
          </p:nvPr>
        </p:nvSpPr>
        <p:spPr/>
        <p:txBody>
          <a:bodyPr/>
          <a:lstStyle/>
          <a:p>
            <a:r>
              <a:rPr lang="en-US" dirty="0"/>
              <a:t>01/08 – 09/08</a:t>
            </a:r>
          </a:p>
        </p:txBody>
      </p:sp>
    </p:spTree>
    <p:extLst>
      <p:ext uri="{BB962C8B-B14F-4D97-AF65-F5344CB8AC3E}">
        <p14:creationId xmlns:p14="http://schemas.microsoft.com/office/powerpoint/2010/main" val="25615594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25B93F5-72D9-3AFD-8D26-74439974F739}"/>
              </a:ext>
            </a:extLst>
          </p:cNvPr>
          <p:cNvSpPr>
            <a:spLocks noGrp="1"/>
          </p:cNvSpPr>
          <p:nvPr>
            <p:ph type="title"/>
          </p:nvPr>
        </p:nvSpPr>
        <p:spPr/>
        <p:txBody>
          <a:bodyPr/>
          <a:lstStyle/>
          <a:p>
            <a:endParaRPr lang="en-US"/>
          </a:p>
        </p:txBody>
      </p:sp>
      <p:sp>
        <p:nvSpPr>
          <p:cNvPr id="3" name="Tijdelijke aanduiding voor inhoud 2">
            <a:extLst>
              <a:ext uri="{FF2B5EF4-FFF2-40B4-BE49-F238E27FC236}">
                <a16:creationId xmlns:a16="http://schemas.microsoft.com/office/drawing/2014/main" id="{3FF7DB95-5452-215E-7F9E-F67F450D104D}"/>
              </a:ext>
            </a:extLst>
          </p:cNvPr>
          <p:cNvSpPr>
            <a:spLocks noGrp="1"/>
          </p:cNvSpPr>
          <p:nvPr>
            <p:ph idx="1"/>
          </p:nvPr>
        </p:nvSpPr>
        <p:spPr/>
        <p:txBody>
          <a:bodyPr/>
          <a:lstStyle/>
          <a:p>
            <a:pPr marL="0" indent="0">
              <a:buNone/>
            </a:pPr>
            <a:r>
              <a:rPr lang="en-US" dirty="0"/>
              <a:t>7. Calculate Lysogenic production: </a:t>
            </a:r>
            <a:r>
              <a:rPr lang="en-US" dirty="0" err="1">
                <a:solidFill>
                  <a:srgbClr val="FF0000"/>
                </a:solidFill>
              </a:rPr>
              <a:t>calc_DIFF</a:t>
            </a:r>
            <a:r>
              <a:rPr lang="en-US" dirty="0">
                <a:solidFill>
                  <a:srgbClr val="FF0000"/>
                </a:solidFill>
              </a:rPr>
              <a:t>()</a:t>
            </a:r>
          </a:p>
          <a:p>
            <a:pPr lvl="1"/>
            <a:r>
              <a:rPr lang="en-US" dirty="0"/>
              <a:t>First thing I saw, is that the current four functions are all in general doing the same =&gt; made 1 functions that holds all cases instead of 4 separate functions</a:t>
            </a:r>
          </a:p>
          <a:p>
            <a:pPr lvl="1"/>
            <a:r>
              <a:rPr lang="en-US" dirty="0"/>
              <a:t>Also, in one of the </a:t>
            </a:r>
            <a:r>
              <a:rPr lang="en-US" dirty="0" err="1"/>
              <a:t>vipcal</a:t>
            </a:r>
            <a:r>
              <a:rPr lang="en-US" dirty="0"/>
              <a:t> methods there was a mistake that SE wasn’t taken into account =&gt; is fixed now</a:t>
            </a:r>
          </a:p>
          <a:p>
            <a:pPr lvl="1"/>
            <a:r>
              <a:rPr lang="en-US" dirty="0"/>
              <a:t>Making of </a:t>
            </a:r>
            <a:r>
              <a:rPr lang="en-US" dirty="0" err="1"/>
              <a:t>dataframe</a:t>
            </a:r>
            <a:r>
              <a:rPr lang="en-US" dirty="0"/>
              <a:t> on the basis of </a:t>
            </a:r>
            <a:r>
              <a:rPr lang="en-US" dirty="0" err="1"/>
              <a:t>dplyr</a:t>
            </a:r>
            <a:r>
              <a:rPr lang="en-US" dirty="0"/>
              <a:t>: </a:t>
            </a:r>
            <a:r>
              <a:rPr lang="en-US" dirty="0" err="1"/>
              <a:t>group_by</a:t>
            </a:r>
            <a:r>
              <a:rPr lang="en-US" dirty="0"/>
              <a:t> and summarize instead of </a:t>
            </a:r>
            <a:r>
              <a:rPr lang="en-US" dirty="0" err="1"/>
              <a:t>as.data.frame</a:t>
            </a:r>
            <a:r>
              <a:rPr lang="en-US" dirty="0"/>
              <a:t>(</a:t>
            </a:r>
            <a:r>
              <a:rPr lang="en-US" dirty="0" err="1"/>
              <a:t>cbind</a:t>
            </a:r>
            <a:r>
              <a:rPr lang="en-US" dirty="0"/>
              <a:t>())</a:t>
            </a:r>
          </a:p>
        </p:txBody>
      </p:sp>
    </p:spTree>
    <p:extLst>
      <p:ext uri="{BB962C8B-B14F-4D97-AF65-F5344CB8AC3E}">
        <p14:creationId xmlns:p14="http://schemas.microsoft.com/office/powerpoint/2010/main" val="33270254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BC4A62C-DD5B-87A9-4E29-A36B4566AF4A}"/>
              </a:ext>
            </a:extLst>
          </p:cNvPr>
          <p:cNvSpPr>
            <a:spLocks noGrp="1"/>
          </p:cNvSpPr>
          <p:nvPr>
            <p:ph type="title"/>
          </p:nvPr>
        </p:nvSpPr>
        <p:spPr/>
        <p:txBody>
          <a:bodyPr/>
          <a:lstStyle/>
          <a:p>
            <a:endParaRPr lang="en-US"/>
          </a:p>
        </p:txBody>
      </p:sp>
      <p:pic>
        <p:nvPicPr>
          <p:cNvPr id="5" name="Tijdelijke aanduiding voor inhoud 4">
            <a:extLst>
              <a:ext uri="{FF2B5EF4-FFF2-40B4-BE49-F238E27FC236}">
                <a16:creationId xmlns:a16="http://schemas.microsoft.com/office/drawing/2014/main" id="{BF123233-ACC7-DAE6-A8BE-31219C85B2CE}"/>
              </a:ext>
            </a:extLst>
          </p:cNvPr>
          <p:cNvPicPr>
            <a:picLocks noGrp="1" noChangeAspect="1"/>
          </p:cNvPicPr>
          <p:nvPr>
            <p:ph idx="1"/>
          </p:nvPr>
        </p:nvPicPr>
        <p:blipFill>
          <a:blip r:embed="rId2"/>
          <a:stretch>
            <a:fillRect/>
          </a:stretch>
        </p:blipFill>
        <p:spPr>
          <a:xfrm>
            <a:off x="274728" y="668546"/>
            <a:ext cx="5230329" cy="5520905"/>
          </a:xfrm>
        </p:spPr>
      </p:pic>
      <p:pic>
        <p:nvPicPr>
          <p:cNvPr id="7" name="Afbeelding 6">
            <a:extLst>
              <a:ext uri="{FF2B5EF4-FFF2-40B4-BE49-F238E27FC236}">
                <a16:creationId xmlns:a16="http://schemas.microsoft.com/office/drawing/2014/main" id="{B110C761-561F-D722-2AD9-EA4D9147AF37}"/>
              </a:ext>
            </a:extLst>
          </p:cNvPr>
          <p:cNvPicPr>
            <a:picLocks noChangeAspect="1"/>
          </p:cNvPicPr>
          <p:nvPr/>
        </p:nvPicPr>
        <p:blipFill>
          <a:blip r:embed="rId3"/>
          <a:stretch>
            <a:fillRect/>
          </a:stretch>
        </p:blipFill>
        <p:spPr>
          <a:xfrm>
            <a:off x="5776803" y="1289986"/>
            <a:ext cx="6140469" cy="4278023"/>
          </a:xfrm>
          <a:prstGeom prst="rect">
            <a:avLst/>
          </a:prstGeom>
        </p:spPr>
      </p:pic>
    </p:spTree>
    <p:extLst>
      <p:ext uri="{BB962C8B-B14F-4D97-AF65-F5344CB8AC3E}">
        <p14:creationId xmlns:p14="http://schemas.microsoft.com/office/powerpoint/2010/main" val="31569320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25B93F5-72D9-3AFD-8D26-74439974F739}"/>
              </a:ext>
            </a:extLst>
          </p:cNvPr>
          <p:cNvSpPr>
            <a:spLocks noGrp="1"/>
          </p:cNvSpPr>
          <p:nvPr>
            <p:ph type="title"/>
          </p:nvPr>
        </p:nvSpPr>
        <p:spPr/>
        <p:txBody>
          <a:bodyPr/>
          <a:lstStyle/>
          <a:p>
            <a:endParaRPr lang="en-US"/>
          </a:p>
        </p:txBody>
      </p:sp>
      <p:sp>
        <p:nvSpPr>
          <p:cNvPr id="3" name="Tijdelijke aanduiding voor inhoud 2">
            <a:extLst>
              <a:ext uri="{FF2B5EF4-FFF2-40B4-BE49-F238E27FC236}">
                <a16:creationId xmlns:a16="http://schemas.microsoft.com/office/drawing/2014/main" id="{3FF7DB95-5452-215E-7F9E-F67F450D104D}"/>
              </a:ext>
            </a:extLst>
          </p:cNvPr>
          <p:cNvSpPr>
            <a:spLocks noGrp="1"/>
          </p:cNvSpPr>
          <p:nvPr>
            <p:ph idx="1"/>
          </p:nvPr>
        </p:nvSpPr>
        <p:spPr/>
        <p:txBody>
          <a:bodyPr/>
          <a:lstStyle/>
          <a:p>
            <a:pPr marL="0" indent="0">
              <a:buNone/>
            </a:pPr>
            <a:r>
              <a:rPr lang="en-US" dirty="0"/>
              <a:t>8. Different </a:t>
            </a:r>
            <a:r>
              <a:rPr lang="en-US" dirty="0" err="1"/>
              <a:t>methods_general</a:t>
            </a:r>
            <a:r>
              <a:rPr lang="en-US" dirty="0"/>
              <a:t> functions: </a:t>
            </a:r>
            <a:r>
              <a:rPr lang="en-US" dirty="0" err="1">
                <a:solidFill>
                  <a:srgbClr val="FF0000"/>
                </a:solidFill>
              </a:rPr>
              <a:t>LM_x</a:t>
            </a:r>
            <a:r>
              <a:rPr lang="en-US" dirty="0">
                <a:solidFill>
                  <a:srgbClr val="FF0000"/>
                </a:solidFill>
              </a:rPr>
              <a:t>() </a:t>
            </a:r>
            <a:r>
              <a:rPr lang="en-US" dirty="0"/>
              <a:t>&amp;</a:t>
            </a:r>
            <a:r>
              <a:rPr lang="en-US" dirty="0">
                <a:solidFill>
                  <a:srgbClr val="FF0000"/>
                </a:solidFill>
              </a:rPr>
              <a:t> </a:t>
            </a:r>
            <a:r>
              <a:rPr lang="en-US" dirty="0" err="1">
                <a:solidFill>
                  <a:srgbClr val="FF0000"/>
                </a:solidFill>
              </a:rPr>
              <a:t>VPCL_x</a:t>
            </a:r>
            <a:r>
              <a:rPr lang="en-US" dirty="0">
                <a:solidFill>
                  <a:srgbClr val="FF0000"/>
                </a:solidFill>
              </a:rPr>
              <a:t>()</a:t>
            </a:r>
          </a:p>
          <a:p>
            <a:pPr lvl="1"/>
            <a:r>
              <a:rPr lang="en-US" dirty="0"/>
              <a:t>These functions just refer to all the functions described before, made sure that general structure of each of the methods is the same</a:t>
            </a:r>
          </a:p>
          <a:p>
            <a:pPr lvl="1"/>
            <a:r>
              <a:rPr lang="en-US" dirty="0"/>
              <a:t>Added a </a:t>
            </a:r>
            <a:r>
              <a:rPr lang="en-US" dirty="0" err="1"/>
              <a:t>group_by</a:t>
            </a:r>
            <a:r>
              <a:rPr lang="en-US" dirty="0"/>
              <a:t> and arrange statement so that </a:t>
            </a:r>
            <a:r>
              <a:rPr lang="en-US" dirty="0" err="1"/>
              <a:t>output_df</a:t>
            </a:r>
            <a:r>
              <a:rPr lang="en-US" dirty="0"/>
              <a:t> always have the same structure =&gt; had some problems with the </a:t>
            </a:r>
            <a:r>
              <a:rPr lang="en-US" dirty="0" err="1"/>
              <a:t>Time_Range</a:t>
            </a:r>
            <a:r>
              <a:rPr lang="en-US" dirty="0"/>
              <a:t> of my diff samples =&gt; for some reason it was T17, T20, T24, T3 &amp; T6 =&gt; fixed now</a:t>
            </a:r>
          </a:p>
          <a:p>
            <a:pPr lvl="1"/>
            <a:r>
              <a:rPr lang="en-US" dirty="0"/>
              <a:t>For LM-2 and VPCL-1, which have separate replicate treatment =&gt; 1 function instead of two, with variable avg = T by default. In main combine function this is set to False if you want the results for separate replicate treatment</a:t>
            </a:r>
          </a:p>
        </p:txBody>
      </p:sp>
    </p:spTree>
    <p:extLst>
      <p:ext uri="{BB962C8B-B14F-4D97-AF65-F5344CB8AC3E}">
        <p14:creationId xmlns:p14="http://schemas.microsoft.com/office/powerpoint/2010/main" val="4394979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F1ADBBB-3BE2-28C5-3E6A-35EB01904592}"/>
              </a:ext>
            </a:extLst>
          </p:cNvPr>
          <p:cNvSpPr>
            <a:spLocks noGrp="1"/>
          </p:cNvSpPr>
          <p:nvPr>
            <p:ph type="title"/>
          </p:nvPr>
        </p:nvSpPr>
        <p:spPr/>
        <p:txBody>
          <a:bodyPr/>
          <a:lstStyle/>
          <a:p>
            <a:endParaRPr lang="en-US"/>
          </a:p>
        </p:txBody>
      </p:sp>
      <p:sp>
        <p:nvSpPr>
          <p:cNvPr id="3" name="Tijdelijke aanduiding voor inhoud 2">
            <a:extLst>
              <a:ext uri="{FF2B5EF4-FFF2-40B4-BE49-F238E27FC236}">
                <a16:creationId xmlns:a16="http://schemas.microsoft.com/office/drawing/2014/main" id="{87AC26A5-8441-DC3C-B45B-543DF26A8138}"/>
              </a:ext>
            </a:extLst>
          </p:cNvPr>
          <p:cNvSpPr>
            <a:spLocks noGrp="1"/>
          </p:cNvSpPr>
          <p:nvPr>
            <p:ph idx="1"/>
          </p:nvPr>
        </p:nvSpPr>
        <p:spPr/>
        <p:txBody>
          <a:bodyPr/>
          <a:lstStyle/>
          <a:p>
            <a:endParaRPr lang="en-US"/>
          </a:p>
        </p:txBody>
      </p:sp>
      <p:pic>
        <p:nvPicPr>
          <p:cNvPr id="5" name="Afbeelding 4">
            <a:extLst>
              <a:ext uri="{FF2B5EF4-FFF2-40B4-BE49-F238E27FC236}">
                <a16:creationId xmlns:a16="http://schemas.microsoft.com/office/drawing/2014/main" id="{CCC9C7F2-444B-7E85-DE07-A40069BB407D}"/>
              </a:ext>
            </a:extLst>
          </p:cNvPr>
          <p:cNvPicPr>
            <a:picLocks noChangeAspect="1"/>
          </p:cNvPicPr>
          <p:nvPr/>
        </p:nvPicPr>
        <p:blipFill>
          <a:blip r:embed="rId2"/>
          <a:stretch>
            <a:fillRect/>
          </a:stretch>
        </p:blipFill>
        <p:spPr>
          <a:xfrm>
            <a:off x="73661" y="1106682"/>
            <a:ext cx="6022339" cy="4644636"/>
          </a:xfrm>
          <a:prstGeom prst="rect">
            <a:avLst/>
          </a:prstGeom>
        </p:spPr>
      </p:pic>
      <p:pic>
        <p:nvPicPr>
          <p:cNvPr id="7" name="Afbeelding 6">
            <a:extLst>
              <a:ext uri="{FF2B5EF4-FFF2-40B4-BE49-F238E27FC236}">
                <a16:creationId xmlns:a16="http://schemas.microsoft.com/office/drawing/2014/main" id="{E0FF29FA-6F50-4532-4209-B864EFB685F7}"/>
              </a:ext>
            </a:extLst>
          </p:cNvPr>
          <p:cNvPicPr>
            <a:picLocks noChangeAspect="1"/>
          </p:cNvPicPr>
          <p:nvPr/>
        </p:nvPicPr>
        <p:blipFill>
          <a:blip r:embed="rId3"/>
          <a:stretch>
            <a:fillRect/>
          </a:stretch>
        </p:blipFill>
        <p:spPr>
          <a:xfrm>
            <a:off x="6200398" y="1475911"/>
            <a:ext cx="5838992" cy="3906178"/>
          </a:xfrm>
          <a:prstGeom prst="rect">
            <a:avLst/>
          </a:prstGeom>
        </p:spPr>
      </p:pic>
    </p:spTree>
    <p:extLst>
      <p:ext uri="{BB962C8B-B14F-4D97-AF65-F5344CB8AC3E}">
        <p14:creationId xmlns:p14="http://schemas.microsoft.com/office/powerpoint/2010/main" val="24349777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7499E2A-5B66-03FC-9BE1-40B109F24E9E}"/>
              </a:ext>
            </a:extLst>
          </p:cNvPr>
          <p:cNvSpPr>
            <a:spLocks noGrp="1"/>
          </p:cNvSpPr>
          <p:nvPr>
            <p:ph type="title"/>
          </p:nvPr>
        </p:nvSpPr>
        <p:spPr/>
        <p:txBody>
          <a:bodyPr/>
          <a:lstStyle/>
          <a:p>
            <a:endParaRPr lang="en-US"/>
          </a:p>
        </p:txBody>
      </p:sp>
      <p:sp>
        <p:nvSpPr>
          <p:cNvPr id="3" name="Tijdelijke aanduiding voor inhoud 2">
            <a:extLst>
              <a:ext uri="{FF2B5EF4-FFF2-40B4-BE49-F238E27FC236}">
                <a16:creationId xmlns:a16="http://schemas.microsoft.com/office/drawing/2014/main" id="{08259D77-A1B9-9267-214B-26E48C0BF939}"/>
              </a:ext>
            </a:extLst>
          </p:cNvPr>
          <p:cNvSpPr>
            <a:spLocks noGrp="1"/>
          </p:cNvSpPr>
          <p:nvPr>
            <p:ph idx="1"/>
          </p:nvPr>
        </p:nvSpPr>
        <p:spPr/>
        <p:txBody>
          <a:bodyPr/>
          <a:lstStyle/>
          <a:p>
            <a:endParaRPr lang="en-US" dirty="0"/>
          </a:p>
        </p:txBody>
      </p:sp>
      <p:pic>
        <p:nvPicPr>
          <p:cNvPr id="5" name="Afbeelding 4">
            <a:extLst>
              <a:ext uri="{FF2B5EF4-FFF2-40B4-BE49-F238E27FC236}">
                <a16:creationId xmlns:a16="http://schemas.microsoft.com/office/drawing/2014/main" id="{00F6BB51-2A8C-2BA1-B0AE-DC18AACFFC74}"/>
              </a:ext>
            </a:extLst>
          </p:cNvPr>
          <p:cNvPicPr>
            <a:picLocks noChangeAspect="1"/>
          </p:cNvPicPr>
          <p:nvPr/>
        </p:nvPicPr>
        <p:blipFill>
          <a:blip r:embed="rId2"/>
          <a:stretch>
            <a:fillRect/>
          </a:stretch>
        </p:blipFill>
        <p:spPr>
          <a:xfrm>
            <a:off x="0" y="1669116"/>
            <a:ext cx="5796939" cy="2605366"/>
          </a:xfrm>
          <a:prstGeom prst="rect">
            <a:avLst/>
          </a:prstGeom>
        </p:spPr>
      </p:pic>
      <p:pic>
        <p:nvPicPr>
          <p:cNvPr id="7" name="Afbeelding 6">
            <a:extLst>
              <a:ext uri="{FF2B5EF4-FFF2-40B4-BE49-F238E27FC236}">
                <a16:creationId xmlns:a16="http://schemas.microsoft.com/office/drawing/2014/main" id="{52583FF6-4DBF-E1A1-67EB-85A4AA3AF6F6}"/>
              </a:ext>
            </a:extLst>
          </p:cNvPr>
          <p:cNvPicPr>
            <a:picLocks noChangeAspect="1"/>
          </p:cNvPicPr>
          <p:nvPr/>
        </p:nvPicPr>
        <p:blipFill>
          <a:blip r:embed="rId3"/>
          <a:stretch>
            <a:fillRect/>
          </a:stretch>
        </p:blipFill>
        <p:spPr>
          <a:xfrm>
            <a:off x="5883215" y="1409278"/>
            <a:ext cx="5909667" cy="3125043"/>
          </a:xfrm>
          <a:prstGeom prst="rect">
            <a:avLst/>
          </a:prstGeom>
        </p:spPr>
      </p:pic>
      <p:sp>
        <p:nvSpPr>
          <p:cNvPr id="9" name="Tekstvak 8">
            <a:extLst>
              <a:ext uri="{FF2B5EF4-FFF2-40B4-BE49-F238E27FC236}">
                <a16:creationId xmlns:a16="http://schemas.microsoft.com/office/drawing/2014/main" id="{06D89032-284B-1E68-D1CA-A5D2232C719B}"/>
              </a:ext>
            </a:extLst>
          </p:cNvPr>
          <p:cNvSpPr txBox="1"/>
          <p:nvPr/>
        </p:nvSpPr>
        <p:spPr>
          <a:xfrm>
            <a:off x="1038752" y="4891341"/>
            <a:ext cx="9516373" cy="923330"/>
          </a:xfrm>
          <a:prstGeom prst="rect">
            <a:avLst/>
          </a:prstGeom>
          <a:noFill/>
        </p:spPr>
        <p:txBody>
          <a:bodyPr wrap="square" rtlCol="0">
            <a:spAutoFit/>
          </a:bodyPr>
          <a:lstStyle/>
          <a:p>
            <a:r>
              <a:rPr lang="en-US" dirty="0"/>
              <a:t>List of all different methods. Only have one list since the separate replicate treatment is incorporated in the function (no individual function). Also changed the names of the list, in combine function the name of the Method will be printed out instead of the index number </a:t>
            </a:r>
          </a:p>
        </p:txBody>
      </p:sp>
    </p:spTree>
    <p:extLst>
      <p:ext uri="{BB962C8B-B14F-4D97-AF65-F5344CB8AC3E}">
        <p14:creationId xmlns:p14="http://schemas.microsoft.com/office/powerpoint/2010/main" val="21666686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25B93F5-72D9-3AFD-8D26-74439974F739}"/>
              </a:ext>
            </a:extLst>
          </p:cNvPr>
          <p:cNvSpPr>
            <a:spLocks noGrp="1"/>
          </p:cNvSpPr>
          <p:nvPr>
            <p:ph type="title"/>
          </p:nvPr>
        </p:nvSpPr>
        <p:spPr/>
        <p:txBody>
          <a:bodyPr/>
          <a:lstStyle/>
          <a:p>
            <a:endParaRPr lang="en-US"/>
          </a:p>
        </p:txBody>
      </p:sp>
      <p:sp>
        <p:nvSpPr>
          <p:cNvPr id="3" name="Tijdelijke aanduiding voor inhoud 2">
            <a:extLst>
              <a:ext uri="{FF2B5EF4-FFF2-40B4-BE49-F238E27FC236}">
                <a16:creationId xmlns:a16="http://schemas.microsoft.com/office/drawing/2014/main" id="{3FF7DB95-5452-215E-7F9E-F67F450D104D}"/>
              </a:ext>
            </a:extLst>
          </p:cNvPr>
          <p:cNvSpPr>
            <a:spLocks noGrp="1"/>
          </p:cNvSpPr>
          <p:nvPr>
            <p:ph idx="1"/>
          </p:nvPr>
        </p:nvSpPr>
        <p:spPr/>
        <p:txBody>
          <a:bodyPr/>
          <a:lstStyle/>
          <a:p>
            <a:pPr marL="0" indent="0">
              <a:buNone/>
            </a:pPr>
            <a:r>
              <a:rPr lang="en-US" dirty="0"/>
              <a:t>9. Bacterial endpoint: </a:t>
            </a:r>
            <a:r>
              <a:rPr lang="en-US" dirty="0" err="1">
                <a:solidFill>
                  <a:srgbClr val="FF0000"/>
                </a:solidFill>
              </a:rPr>
              <a:t>bacterial_endpoint</a:t>
            </a:r>
            <a:r>
              <a:rPr lang="en-US" dirty="0">
                <a:solidFill>
                  <a:srgbClr val="FF0000"/>
                </a:solidFill>
              </a:rPr>
              <a:t>()</a:t>
            </a:r>
          </a:p>
          <a:p>
            <a:pPr lvl="1"/>
            <a:r>
              <a:rPr lang="en-US" dirty="0"/>
              <a:t>The storing of the generation times is different =&gt; I used the same method as we did in the slope functions =&gt; store everything in a nested list and then make a data frame from it</a:t>
            </a:r>
          </a:p>
          <a:p>
            <a:pPr lvl="1"/>
            <a:r>
              <a:rPr lang="en-US" dirty="0" err="1"/>
              <a:t>Pivot_wider</a:t>
            </a:r>
            <a:r>
              <a:rPr lang="en-US" dirty="0"/>
              <a:t> to have a more structured </a:t>
            </a:r>
            <a:r>
              <a:rPr lang="en-US" dirty="0" err="1"/>
              <a:t>dataframe</a:t>
            </a:r>
            <a:endParaRPr lang="en-US" dirty="0"/>
          </a:p>
          <a:p>
            <a:pPr lvl="1"/>
            <a:r>
              <a:rPr lang="en-US" dirty="0"/>
              <a:t>Left a print statement in it so that when running this, you can see the generation times</a:t>
            </a:r>
          </a:p>
        </p:txBody>
      </p:sp>
    </p:spTree>
    <p:extLst>
      <p:ext uri="{BB962C8B-B14F-4D97-AF65-F5344CB8AC3E}">
        <p14:creationId xmlns:p14="http://schemas.microsoft.com/office/powerpoint/2010/main" val="38958600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8CE69EF-98F4-19D2-1D1B-8ED78AFB079C}"/>
              </a:ext>
            </a:extLst>
          </p:cNvPr>
          <p:cNvSpPr>
            <a:spLocks noGrp="1"/>
          </p:cNvSpPr>
          <p:nvPr>
            <p:ph type="title"/>
          </p:nvPr>
        </p:nvSpPr>
        <p:spPr/>
        <p:txBody>
          <a:bodyPr/>
          <a:lstStyle/>
          <a:p>
            <a:endParaRPr lang="en-US"/>
          </a:p>
        </p:txBody>
      </p:sp>
      <p:pic>
        <p:nvPicPr>
          <p:cNvPr id="7" name="Tijdelijke aanduiding voor inhoud 6">
            <a:extLst>
              <a:ext uri="{FF2B5EF4-FFF2-40B4-BE49-F238E27FC236}">
                <a16:creationId xmlns:a16="http://schemas.microsoft.com/office/drawing/2014/main" id="{4F0B6E6B-4C40-0986-0521-A379BD7C4C32}"/>
              </a:ext>
            </a:extLst>
          </p:cNvPr>
          <p:cNvPicPr>
            <a:picLocks noGrp="1" noChangeAspect="1"/>
          </p:cNvPicPr>
          <p:nvPr>
            <p:ph idx="1"/>
          </p:nvPr>
        </p:nvPicPr>
        <p:blipFill>
          <a:blip r:embed="rId2"/>
          <a:stretch>
            <a:fillRect/>
          </a:stretch>
        </p:blipFill>
        <p:spPr>
          <a:xfrm>
            <a:off x="7574040" y="2270686"/>
            <a:ext cx="3779760" cy="2316627"/>
          </a:xfrm>
        </p:spPr>
      </p:pic>
      <p:pic>
        <p:nvPicPr>
          <p:cNvPr id="5" name="Afbeelding 4">
            <a:extLst>
              <a:ext uri="{FF2B5EF4-FFF2-40B4-BE49-F238E27FC236}">
                <a16:creationId xmlns:a16="http://schemas.microsoft.com/office/drawing/2014/main" id="{1B27A471-AED6-2701-F446-E7D28E3D53D5}"/>
              </a:ext>
            </a:extLst>
          </p:cNvPr>
          <p:cNvPicPr>
            <a:picLocks noChangeAspect="1"/>
          </p:cNvPicPr>
          <p:nvPr/>
        </p:nvPicPr>
        <p:blipFill>
          <a:blip r:embed="rId3"/>
          <a:stretch>
            <a:fillRect/>
          </a:stretch>
        </p:blipFill>
        <p:spPr>
          <a:xfrm>
            <a:off x="434742" y="327390"/>
            <a:ext cx="6721422" cy="6203218"/>
          </a:xfrm>
          <a:prstGeom prst="rect">
            <a:avLst/>
          </a:prstGeom>
        </p:spPr>
      </p:pic>
    </p:spTree>
    <p:extLst>
      <p:ext uri="{BB962C8B-B14F-4D97-AF65-F5344CB8AC3E}">
        <p14:creationId xmlns:p14="http://schemas.microsoft.com/office/powerpoint/2010/main" val="27058603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32E4B87-FBEB-6BDD-C473-F7A414C2BEE3}"/>
              </a:ext>
            </a:extLst>
          </p:cNvPr>
          <p:cNvSpPr>
            <a:spLocks noGrp="1"/>
          </p:cNvSpPr>
          <p:nvPr>
            <p:ph type="title"/>
          </p:nvPr>
        </p:nvSpPr>
        <p:spPr/>
        <p:txBody>
          <a:bodyPr/>
          <a:lstStyle/>
          <a:p>
            <a:endParaRPr lang="en-US"/>
          </a:p>
        </p:txBody>
      </p:sp>
      <p:pic>
        <p:nvPicPr>
          <p:cNvPr id="7" name="Tijdelijke aanduiding voor inhoud 6">
            <a:extLst>
              <a:ext uri="{FF2B5EF4-FFF2-40B4-BE49-F238E27FC236}">
                <a16:creationId xmlns:a16="http://schemas.microsoft.com/office/drawing/2014/main" id="{0DC00E91-EEE0-E764-CE46-DA5322FE6667}"/>
              </a:ext>
            </a:extLst>
          </p:cNvPr>
          <p:cNvPicPr>
            <a:picLocks noGrp="1" noChangeAspect="1"/>
          </p:cNvPicPr>
          <p:nvPr>
            <p:ph idx="1"/>
          </p:nvPr>
        </p:nvPicPr>
        <p:blipFill>
          <a:blip r:embed="rId2"/>
          <a:stretch>
            <a:fillRect/>
          </a:stretch>
        </p:blipFill>
        <p:spPr>
          <a:xfrm>
            <a:off x="6958280" y="2568475"/>
            <a:ext cx="4940846" cy="1721049"/>
          </a:xfrm>
        </p:spPr>
      </p:pic>
      <p:pic>
        <p:nvPicPr>
          <p:cNvPr id="5" name="Afbeelding 4">
            <a:extLst>
              <a:ext uri="{FF2B5EF4-FFF2-40B4-BE49-F238E27FC236}">
                <a16:creationId xmlns:a16="http://schemas.microsoft.com/office/drawing/2014/main" id="{E05A5170-CCA8-764A-41E9-416F25FE2819}"/>
              </a:ext>
            </a:extLst>
          </p:cNvPr>
          <p:cNvPicPr>
            <a:picLocks noChangeAspect="1"/>
          </p:cNvPicPr>
          <p:nvPr/>
        </p:nvPicPr>
        <p:blipFill>
          <a:blip r:embed="rId3"/>
          <a:stretch>
            <a:fillRect/>
          </a:stretch>
        </p:blipFill>
        <p:spPr>
          <a:xfrm>
            <a:off x="109823" y="209271"/>
            <a:ext cx="6706181" cy="6439458"/>
          </a:xfrm>
          <a:prstGeom prst="rect">
            <a:avLst/>
          </a:prstGeom>
        </p:spPr>
      </p:pic>
    </p:spTree>
    <p:extLst>
      <p:ext uri="{BB962C8B-B14F-4D97-AF65-F5344CB8AC3E}">
        <p14:creationId xmlns:p14="http://schemas.microsoft.com/office/powerpoint/2010/main" val="15030955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B120562-153B-85D8-06B5-7BBF78490CE3}"/>
              </a:ext>
            </a:extLst>
          </p:cNvPr>
          <p:cNvSpPr>
            <a:spLocks noGrp="1"/>
          </p:cNvSpPr>
          <p:nvPr>
            <p:ph type="title"/>
          </p:nvPr>
        </p:nvSpPr>
        <p:spPr/>
        <p:txBody>
          <a:bodyPr/>
          <a:lstStyle/>
          <a:p>
            <a:endParaRPr lang="en-US"/>
          </a:p>
        </p:txBody>
      </p:sp>
      <p:sp>
        <p:nvSpPr>
          <p:cNvPr id="3" name="Tijdelijke aanduiding voor inhoud 2">
            <a:extLst>
              <a:ext uri="{FF2B5EF4-FFF2-40B4-BE49-F238E27FC236}">
                <a16:creationId xmlns:a16="http://schemas.microsoft.com/office/drawing/2014/main" id="{A82623DD-BD15-9C4E-182D-1012AFA30D4B}"/>
              </a:ext>
            </a:extLst>
          </p:cNvPr>
          <p:cNvSpPr>
            <a:spLocks noGrp="1"/>
          </p:cNvSpPr>
          <p:nvPr>
            <p:ph idx="1"/>
          </p:nvPr>
        </p:nvSpPr>
        <p:spPr/>
        <p:txBody>
          <a:bodyPr/>
          <a:lstStyle/>
          <a:p>
            <a:r>
              <a:rPr lang="en-US" dirty="0"/>
              <a:t>With this function I still have some issues when running the NJ2020.csv data. It is really strange since I have the same </a:t>
            </a:r>
            <a:r>
              <a:rPr lang="en-US" dirty="0" err="1"/>
              <a:t>dataframes</a:t>
            </a:r>
            <a:r>
              <a:rPr lang="en-US" dirty="0"/>
              <a:t> and I calculate the generation time correctly, but for some reason the wrong index is returned in some cases?</a:t>
            </a:r>
          </a:p>
          <a:p>
            <a:r>
              <a:rPr lang="en-US" dirty="0"/>
              <a:t>For following code:</a:t>
            </a:r>
          </a:p>
          <a:p>
            <a:endParaRPr lang="en-US" dirty="0"/>
          </a:p>
        </p:txBody>
      </p:sp>
      <p:pic>
        <p:nvPicPr>
          <p:cNvPr id="5" name="Afbeelding 4">
            <a:extLst>
              <a:ext uri="{FF2B5EF4-FFF2-40B4-BE49-F238E27FC236}">
                <a16:creationId xmlns:a16="http://schemas.microsoft.com/office/drawing/2014/main" id="{FC7A6B79-687A-BD03-F3DC-276974BD92C8}"/>
              </a:ext>
            </a:extLst>
          </p:cNvPr>
          <p:cNvPicPr>
            <a:picLocks noChangeAspect="1"/>
          </p:cNvPicPr>
          <p:nvPr/>
        </p:nvPicPr>
        <p:blipFill>
          <a:blip r:embed="rId2"/>
          <a:stretch>
            <a:fillRect/>
          </a:stretch>
        </p:blipFill>
        <p:spPr>
          <a:xfrm>
            <a:off x="7054815" y="3185543"/>
            <a:ext cx="4639559" cy="3219286"/>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Inkt 5">
                <a:extLst>
                  <a:ext uri="{FF2B5EF4-FFF2-40B4-BE49-F238E27FC236}">
                    <a16:creationId xmlns:a16="http://schemas.microsoft.com/office/drawing/2014/main" id="{10DEC9BE-BCC8-4478-29C1-A8AD0DFAD300}"/>
                  </a:ext>
                </a:extLst>
              </p14:cNvPr>
              <p14:cNvContentPartPr/>
              <p14:nvPr/>
            </p14:nvContentPartPr>
            <p14:xfrm>
              <a:off x="9877116" y="4536564"/>
              <a:ext cx="1551960" cy="45000"/>
            </p14:xfrm>
          </p:contentPart>
        </mc:Choice>
        <mc:Fallback xmlns="">
          <p:pic>
            <p:nvPicPr>
              <p:cNvPr id="6" name="Inkt 5">
                <a:extLst>
                  <a:ext uri="{FF2B5EF4-FFF2-40B4-BE49-F238E27FC236}">
                    <a16:creationId xmlns:a16="http://schemas.microsoft.com/office/drawing/2014/main" id="{10DEC9BE-BCC8-4478-29C1-A8AD0DFAD300}"/>
                  </a:ext>
                </a:extLst>
              </p:cNvPr>
              <p:cNvPicPr/>
              <p:nvPr/>
            </p:nvPicPr>
            <p:blipFill>
              <a:blip r:embed="rId4"/>
              <a:stretch>
                <a:fillRect/>
              </a:stretch>
            </p:blipFill>
            <p:spPr>
              <a:xfrm>
                <a:off x="9823476" y="4428564"/>
                <a:ext cx="1659600" cy="2606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t 6">
                <a:extLst>
                  <a:ext uri="{FF2B5EF4-FFF2-40B4-BE49-F238E27FC236}">
                    <a16:creationId xmlns:a16="http://schemas.microsoft.com/office/drawing/2014/main" id="{2CF08E51-048E-DD53-6DB9-0F10C09F5D43}"/>
                  </a:ext>
                </a:extLst>
              </p14:cNvPr>
              <p14:cNvContentPartPr/>
              <p14:nvPr/>
            </p14:nvContentPartPr>
            <p14:xfrm>
              <a:off x="9997716" y="5830764"/>
              <a:ext cx="1325520" cy="52560"/>
            </p14:xfrm>
          </p:contentPart>
        </mc:Choice>
        <mc:Fallback xmlns="">
          <p:pic>
            <p:nvPicPr>
              <p:cNvPr id="7" name="Inkt 6">
                <a:extLst>
                  <a:ext uri="{FF2B5EF4-FFF2-40B4-BE49-F238E27FC236}">
                    <a16:creationId xmlns:a16="http://schemas.microsoft.com/office/drawing/2014/main" id="{2CF08E51-048E-DD53-6DB9-0F10C09F5D43}"/>
                  </a:ext>
                </a:extLst>
              </p:cNvPr>
              <p:cNvPicPr/>
              <p:nvPr/>
            </p:nvPicPr>
            <p:blipFill>
              <a:blip r:embed="rId6"/>
              <a:stretch>
                <a:fillRect/>
              </a:stretch>
            </p:blipFill>
            <p:spPr>
              <a:xfrm>
                <a:off x="9944076" y="5723124"/>
                <a:ext cx="1433160" cy="268200"/>
              </a:xfrm>
              <a:prstGeom prst="rect">
                <a:avLst/>
              </a:prstGeom>
            </p:spPr>
          </p:pic>
        </mc:Fallback>
      </mc:AlternateContent>
    </p:spTree>
    <p:extLst>
      <p:ext uri="{BB962C8B-B14F-4D97-AF65-F5344CB8AC3E}">
        <p14:creationId xmlns:p14="http://schemas.microsoft.com/office/powerpoint/2010/main" val="18482403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ED87E70-EC62-47D7-F840-7FF1798A27B2}"/>
              </a:ext>
            </a:extLst>
          </p:cNvPr>
          <p:cNvSpPr>
            <a:spLocks noGrp="1"/>
          </p:cNvSpPr>
          <p:nvPr>
            <p:ph type="title"/>
          </p:nvPr>
        </p:nvSpPr>
        <p:spPr/>
        <p:txBody>
          <a:bodyPr/>
          <a:lstStyle/>
          <a:p>
            <a:r>
              <a:rPr lang="en-US" dirty="0"/>
              <a:t>Desired result (code Hisham)</a:t>
            </a:r>
          </a:p>
        </p:txBody>
      </p:sp>
      <p:pic>
        <p:nvPicPr>
          <p:cNvPr id="7" name="Tijdelijke aanduiding voor inhoud 6">
            <a:extLst>
              <a:ext uri="{FF2B5EF4-FFF2-40B4-BE49-F238E27FC236}">
                <a16:creationId xmlns:a16="http://schemas.microsoft.com/office/drawing/2014/main" id="{9BF5DBBB-78B4-5DB8-6A29-29C44321C0D3}"/>
              </a:ext>
            </a:extLst>
          </p:cNvPr>
          <p:cNvPicPr>
            <a:picLocks noGrp="1" noChangeAspect="1"/>
          </p:cNvPicPr>
          <p:nvPr>
            <p:ph idx="1"/>
          </p:nvPr>
        </p:nvPicPr>
        <p:blipFill>
          <a:blip r:embed="rId2"/>
          <a:stretch>
            <a:fillRect/>
          </a:stretch>
        </p:blipFill>
        <p:spPr>
          <a:xfrm>
            <a:off x="401049" y="1591172"/>
            <a:ext cx="2819644" cy="4130398"/>
          </a:xfrm>
        </p:spPr>
      </p:pic>
      <p:pic>
        <p:nvPicPr>
          <p:cNvPr id="5" name="Afbeelding 4">
            <a:extLst>
              <a:ext uri="{FF2B5EF4-FFF2-40B4-BE49-F238E27FC236}">
                <a16:creationId xmlns:a16="http://schemas.microsoft.com/office/drawing/2014/main" id="{856A8DE3-A9E8-D74E-E2FC-C7B6847D01F8}"/>
              </a:ext>
            </a:extLst>
          </p:cNvPr>
          <p:cNvPicPr>
            <a:picLocks noChangeAspect="1"/>
          </p:cNvPicPr>
          <p:nvPr/>
        </p:nvPicPr>
        <p:blipFill>
          <a:blip r:embed="rId3"/>
          <a:stretch>
            <a:fillRect/>
          </a:stretch>
        </p:blipFill>
        <p:spPr>
          <a:xfrm>
            <a:off x="8138597" y="1690688"/>
            <a:ext cx="2520437" cy="4090863"/>
          </a:xfrm>
          <a:prstGeom prst="rect">
            <a:avLst/>
          </a:prstGeom>
        </p:spPr>
      </p:pic>
      <p:pic>
        <p:nvPicPr>
          <p:cNvPr id="9" name="Afbeelding 8">
            <a:extLst>
              <a:ext uri="{FF2B5EF4-FFF2-40B4-BE49-F238E27FC236}">
                <a16:creationId xmlns:a16="http://schemas.microsoft.com/office/drawing/2014/main" id="{A9C36E0E-3F06-EC96-0F83-EFE7CBE0B1D5}"/>
              </a:ext>
            </a:extLst>
          </p:cNvPr>
          <p:cNvPicPr>
            <a:picLocks noChangeAspect="1"/>
          </p:cNvPicPr>
          <p:nvPr/>
        </p:nvPicPr>
        <p:blipFill>
          <a:blip r:embed="rId4"/>
          <a:stretch>
            <a:fillRect/>
          </a:stretch>
        </p:blipFill>
        <p:spPr>
          <a:xfrm>
            <a:off x="3657844" y="1591172"/>
            <a:ext cx="2677054" cy="4892547"/>
          </a:xfrm>
          <a:prstGeom prst="rect">
            <a:avLst/>
          </a:prstGeom>
        </p:spPr>
      </p:pic>
      <mc:AlternateContent xmlns:mc="http://schemas.openxmlformats.org/markup-compatibility/2006" xmlns:p14="http://schemas.microsoft.com/office/powerpoint/2010/main">
        <mc:Choice Requires="p14">
          <p:contentPart p14:bwMode="auto" r:id="rId5">
            <p14:nvContentPartPr>
              <p14:cNvPr id="10" name="Inkt 9">
                <a:extLst>
                  <a:ext uri="{FF2B5EF4-FFF2-40B4-BE49-F238E27FC236}">
                    <a16:creationId xmlns:a16="http://schemas.microsoft.com/office/drawing/2014/main" id="{C0F2C81D-B68B-50E0-B9FC-385C1BB26CEC}"/>
                  </a:ext>
                </a:extLst>
              </p14:cNvPr>
              <p14:cNvContentPartPr/>
              <p14:nvPr/>
            </p14:nvContentPartPr>
            <p14:xfrm>
              <a:off x="629436" y="4243524"/>
              <a:ext cx="106560" cy="9720"/>
            </p14:xfrm>
          </p:contentPart>
        </mc:Choice>
        <mc:Fallback xmlns="">
          <p:pic>
            <p:nvPicPr>
              <p:cNvPr id="10" name="Inkt 9">
                <a:extLst>
                  <a:ext uri="{FF2B5EF4-FFF2-40B4-BE49-F238E27FC236}">
                    <a16:creationId xmlns:a16="http://schemas.microsoft.com/office/drawing/2014/main" id="{C0F2C81D-B68B-50E0-B9FC-385C1BB26CEC}"/>
                  </a:ext>
                </a:extLst>
              </p:cNvPr>
              <p:cNvPicPr/>
              <p:nvPr/>
            </p:nvPicPr>
            <p:blipFill>
              <a:blip r:embed="rId6"/>
              <a:stretch>
                <a:fillRect/>
              </a:stretch>
            </p:blipFill>
            <p:spPr>
              <a:xfrm>
                <a:off x="575796" y="4135524"/>
                <a:ext cx="214200" cy="2253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1" name="Inkt 10">
                <a:extLst>
                  <a:ext uri="{FF2B5EF4-FFF2-40B4-BE49-F238E27FC236}">
                    <a16:creationId xmlns:a16="http://schemas.microsoft.com/office/drawing/2014/main" id="{115B199D-C8DE-C8C6-A214-A1D092B1A70C}"/>
                  </a:ext>
                </a:extLst>
              </p14:cNvPr>
              <p14:cNvContentPartPr/>
              <p14:nvPr/>
            </p14:nvContentPartPr>
            <p14:xfrm>
              <a:off x="819516" y="3803964"/>
              <a:ext cx="100800" cy="26640"/>
            </p14:xfrm>
          </p:contentPart>
        </mc:Choice>
        <mc:Fallback xmlns="">
          <p:pic>
            <p:nvPicPr>
              <p:cNvPr id="11" name="Inkt 10">
                <a:extLst>
                  <a:ext uri="{FF2B5EF4-FFF2-40B4-BE49-F238E27FC236}">
                    <a16:creationId xmlns:a16="http://schemas.microsoft.com/office/drawing/2014/main" id="{115B199D-C8DE-C8C6-A214-A1D092B1A70C}"/>
                  </a:ext>
                </a:extLst>
              </p:cNvPr>
              <p:cNvPicPr/>
              <p:nvPr/>
            </p:nvPicPr>
            <p:blipFill>
              <a:blip r:embed="rId8"/>
              <a:stretch>
                <a:fillRect/>
              </a:stretch>
            </p:blipFill>
            <p:spPr>
              <a:xfrm>
                <a:off x="765516" y="3696324"/>
                <a:ext cx="208440" cy="2422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2" name="Inkt 11">
                <a:extLst>
                  <a:ext uri="{FF2B5EF4-FFF2-40B4-BE49-F238E27FC236}">
                    <a16:creationId xmlns:a16="http://schemas.microsoft.com/office/drawing/2014/main" id="{4B67BCD4-F0F7-152A-85CC-ECBA086FDA80}"/>
                  </a:ext>
                </a:extLst>
              </p14:cNvPr>
              <p14:cNvContentPartPr/>
              <p14:nvPr/>
            </p14:nvContentPartPr>
            <p14:xfrm>
              <a:off x="3907956" y="2570604"/>
              <a:ext cx="76680" cy="9360"/>
            </p14:xfrm>
          </p:contentPart>
        </mc:Choice>
        <mc:Fallback xmlns="">
          <p:pic>
            <p:nvPicPr>
              <p:cNvPr id="12" name="Inkt 11">
                <a:extLst>
                  <a:ext uri="{FF2B5EF4-FFF2-40B4-BE49-F238E27FC236}">
                    <a16:creationId xmlns:a16="http://schemas.microsoft.com/office/drawing/2014/main" id="{4B67BCD4-F0F7-152A-85CC-ECBA086FDA80}"/>
                  </a:ext>
                </a:extLst>
              </p:cNvPr>
              <p:cNvPicPr/>
              <p:nvPr/>
            </p:nvPicPr>
            <p:blipFill>
              <a:blip r:embed="rId10"/>
              <a:stretch>
                <a:fillRect/>
              </a:stretch>
            </p:blipFill>
            <p:spPr>
              <a:xfrm>
                <a:off x="3853956" y="2462604"/>
                <a:ext cx="184320" cy="225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3" name="Inkt 12">
                <a:extLst>
                  <a:ext uri="{FF2B5EF4-FFF2-40B4-BE49-F238E27FC236}">
                    <a16:creationId xmlns:a16="http://schemas.microsoft.com/office/drawing/2014/main" id="{DC0ABBE4-19C4-1CB1-5953-8F91AB572C37}"/>
                  </a:ext>
                </a:extLst>
              </p14:cNvPr>
              <p14:cNvContentPartPr/>
              <p14:nvPr/>
            </p14:nvContentPartPr>
            <p14:xfrm>
              <a:off x="4028556" y="1992444"/>
              <a:ext cx="102960" cy="9360"/>
            </p14:xfrm>
          </p:contentPart>
        </mc:Choice>
        <mc:Fallback xmlns="">
          <p:pic>
            <p:nvPicPr>
              <p:cNvPr id="13" name="Inkt 12">
                <a:extLst>
                  <a:ext uri="{FF2B5EF4-FFF2-40B4-BE49-F238E27FC236}">
                    <a16:creationId xmlns:a16="http://schemas.microsoft.com/office/drawing/2014/main" id="{DC0ABBE4-19C4-1CB1-5953-8F91AB572C37}"/>
                  </a:ext>
                </a:extLst>
              </p:cNvPr>
              <p:cNvPicPr/>
              <p:nvPr/>
            </p:nvPicPr>
            <p:blipFill>
              <a:blip r:embed="rId12"/>
              <a:stretch>
                <a:fillRect/>
              </a:stretch>
            </p:blipFill>
            <p:spPr>
              <a:xfrm>
                <a:off x="3974556" y="1884804"/>
                <a:ext cx="210600" cy="225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4" name="Inkt 13">
                <a:extLst>
                  <a:ext uri="{FF2B5EF4-FFF2-40B4-BE49-F238E27FC236}">
                    <a16:creationId xmlns:a16="http://schemas.microsoft.com/office/drawing/2014/main" id="{9EAC7E89-90AA-E2A3-8D30-9B50A5D1CEB4}"/>
                  </a:ext>
                </a:extLst>
              </p14:cNvPr>
              <p14:cNvContentPartPr/>
              <p14:nvPr/>
            </p14:nvContentPartPr>
            <p14:xfrm>
              <a:off x="3856116" y="6409284"/>
              <a:ext cx="128880" cy="360"/>
            </p14:xfrm>
          </p:contentPart>
        </mc:Choice>
        <mc:Fallback xmlns="">
          <p:pic>
            <p:nvPicPr>
              <p:cNvPr id="14" name="Inkt 13">
                <a:extLst>
                  <a:ext uri="{FF2B5EF4-FFF2-40B4-BE49-F238E27FC236}">
                    <a16:creationId xmlns:a16="http://schemas.microsoft.com/office/drawing/2014/main" id="{9EAC7E89-90AA-E2A3-8D30-9B50A5D1CEB4}"/>
                  </a:ext>
                </a:extLst>
              </p:cNvPr>
              <p:cNvPicPr/>
              <p:nvPr/>
            </p:nvPicPr>
            <p:blipFill>
              <a:blip r:embed="rId14"/>
              <a:stretch>
                <a:fillRect/>
              </a:stretch>
            </p:blipFill>
            <p:spPr>
              <a:xfrm>
                <a:off x="3802116" y="6301284"/>
                <a:ext cx="23652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5" name="Inkt 14">
                <a:extLst>
                  <a:ext uri="{FF2B5EF4-FFF2-40B4-BE49-F238E27FC236}">
                    <a16:creationId xmlns:a16="http://schemas.microsoft.com/office/drawing/2014/main" id="{5F21FE3C-F21B-F1AB-6D78-17435967C365}"/>
                  </a:ext>
                </a:extLst>
              </p14:cNvPr>
              <p14:cNvContentPartPr/>
              <p14:nvPr/>
            </p14:nvContentPartPr>
            <p14:xfrm>
              <a:off x="4071756" y="6271404"/>
              <a:ext cx="132120" cy="360"/>
            </p14:xfrm>
          </p:contentPart>
        </mc:Choice>
        <mc:Fallback xmlns="">
          <p:pic>
            <p:nvPicPr>
              <p:cNvPr id="15" name="Inkt 14">
                <a:extLst>
                  <a:ext uri="{FF2B5EF4-FFF2-40B4-BE49-F238E27FC236}">
                    <a16:creationId xmlns:a16="http://schemas.microsoft.com/office/drawing/2014/main" id="{5F21FE3C-F21B-F1AB-6D78-17435967C365}"/>
                  </a:ext>
                </a:extLst>
              </p:cNvPr>
              <p:cNvPicPr/>
              <p:nvPr/>
            </p:nvPicPr>
            <p:blipFill>
              <a:blip r:embed="rId16"/>
              <a:stretch>
                <a:fillRect/>
              </a:stretch>
            </p:blipFill>
            <p:spPr>
              <a:xfrm>
                <a:off x="4017756" y="6163764"/>
                <a:ext cx="23976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6" name="Inkt 15">
                <a:extLst>
                  <a:ext uri="{FF2B5EF4-FFF2-40B4-BE49-F238E27FC236}">
                    <a16:creationId xmlns:a16="http://schemas.microsoft.com/office/drawing/2014/main" id="{AA4F2C99-F261-C79D-3434-C4CE5B941078}"/>
                  </a:ext>
                </a:extLst>
              </p14:cNvPr>
              <p14:cNvContentPartPr/>
              <p14:nvPr/>
            </p14:nvContentPartPr>
            <p14:xfrm>
              <a:off x="10152876" y="2578884"/>
              <a:ext cx="337680" cy="27000"/>
            </p14:xfrm>
          </p:contentPart>
        </mc:Choice>
        <mc:Fallback xmlns="">
          <p:pic>
            <p:nvPicPr>
              <p:cNvPr id="16" name="Inkt 15">
                <a:extLst>
                  <a:ext uri="{FF2B5EF4-FFF2-40B4-BE49-F238E27FC236}">
                    <a16:creationId xmlns:a16="http://schemas.microsoft.com/office/drawing/2014/main" id="{AA4F2C99-F261-C79D-3434-C4CE5B941078}"/>
                  </a:ext>
                </a:extLst>
              </p:cNvPr>
              <p:cNvPicPr/>
              <p:nvPr/>
            </p:nvPicPr>
            <p:blipFill>
              <a:blip r:embed="rId18"/>
              <a:stretch>
                <a:fillRect/>
              </a:stretch>
            </p:blipFill>
            <p:spPr>
              <a:xfrm>
                <a:off x="10099236" y="2471244"/>
                <a:ext cx="445320" cy="24264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7" name="Inkt 16">
                <a:extLst>
                  <a:ext uri="{FF2B5EF4-FFF2-40B4-BE49-F238E27FC236}">
                    <a16:creationId xmlns:a16="http://schemas.microsoft.com/office/drawing/2014/main" id="{99AC37B1-2D77-9FF2-158D-540B5BB1AC0B}"/>
                  </a:ext>
                </a:extLst>
              </p14:cNvPr>
              <p14:cNvContentPartPr/>
              <p14:nvPr/>
            </p14:nvContentPartPr>
            <p14:xfrm>
              <a:off x="10161516" y="3786684"/>
              <a:ext cx="255600" cy="26280"/>
            </p14:xfrm>
          </p:contentPart>
        </mc:Choice>
        <mc:Fallback xmlns="">
          <p:pic>
            <p:nvPicPr>
              <p:cNvPr id="17" name="Inkt 16">
                <a:extLst>
                  <a:ext uri="{FF2B5EF4-FFF2-40B4-BE49-F238E27FC236}">
                    <a16:creationId xmlns:a16="http://schemas.microsoft.com/office/drawing/2014/main" id="{99AC37B1-2D77-9FF2-158D-540B5BB1AC0B}"/>
                  </a:ext>
                </a:extLst>
              </p:cNvPr>
              <p:cNvPicPr/>
              <p:nvPr/>
            </p:nvPicPr>
            <p:blipFill>
              <a:blip r:embed="rId20"/>
              <a:stretch>
                <a:fillRect/>
              </a:stretch>
            </p:blipFill>
            <p:spPr>
              <a:xfrm>
                <a:off x="10107876" y="3678684"/>
                <a:ext cx="363240" cy="2419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8" name="Inkt 17">
                <a:extLst>
                  <a:ext uri="{FF2B5EF4-FFF2-40B4-BE49-F238E27FC236}">
                    <a16:creationId xmlns:a16="http://schemas.microsoft.com/office/drawing/2014/main" id="{4ECF9171-9EFC-5AB0-7279-524C497081D9}"/>
                  </a:ext>
                </a:extLst>
              </p14:cNvPr>
              <p14:cNvContentPartPr/>
              <p14:nvPr/>
            </p14:nvContentPartPr>
            <p14:xfrm>
              <a:off x="10230996" y="5486244"/>
              <a:ext cx="277200" cy="18000"/>
            </p14:xfrm>
          </p:contentPart>
        </mc:Choice>
        <mc:Fallback xmlns="">
          <p:pic>
            <p:nvPicPr>
              <p:cNvPr id="18" name="Inkt 17">
                <a:extLst>
                  <a:ext uri="{FF2B5EF4-FFF2-40B4-BE49-F238E27FC236}">
                    <a16:creationId xmlns:a16="http://schemas.microsoft.com/office/drawing/2014/main" id="{4ECF9171-9EFC-5AB0-7279-524C497081D9}"/>
                  </a:ext>
                </a:extLst>
              </p:cNvPr>
              <p:cNvPicPr/>
              <p:nvPr/>
            </p:nvPicPr>
            <p:blipFill>
              <a:blip r:embed="rId22"/>
              <a:stretch>
                <a:fillRect/>
              </a:stretch>
            </p:blipFill>
            <p:spPr>
              <a:xfrm>
                <a:off x="10176996" y="5378244"/>
                <a:ext cx="384840" cy="233640"/>
              </a:xfrm>
              <a:prstGeom prst="rect">
                <a:avLst/>
              </a:prstGeom>
            </p:spPr>
          </p:pic>
        </mc:Fallback>
      </mc:AlternateContent>
    </p:spTree>
    <p:extLst>
      <p:ext uri="{BB962C8B-B14F-4D97-AF65-F5344CB8AC3E}">
        <p14:creationId xmlns:p14="http://schemas.microsoft.com/office/powerpoint/2010/main" val="12043938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FA3F2B2-0959-48EF-8AAE-7F7D92891DC5}"/>
              </a:ext>
            </a:extLst>
          </p:cNvPr>
          <p:cNvSpPr>
            <a:spLocks noGrp="1"/>
          </p:cNvSpPr>
          <p:nvPr>
            <p:ph type="title"/>
          </p:nvPr>
        </p:nvSpPr>
        <p:spPr/>
        <p:txBody>
          <a:bodyPr>
            <a:normAutofit/>
          </a:bodyPr>
          <a:lstStyle/>
          <a:p>
            <a:r>
              <a:rPr lang="en-US" dirty="0"/>
              <a:t>Step 2: Viral Production Calculation – Main changes</a:t>
            </a:r>
          </a:p>
        </p:txBody>
      </p:sp>
      <p:sp>
        <p:nvSpPr>
          <p:cNvPr id="3" name="Tijdelijke aanduiding voor inhoud 2">
            <a:extLst>
              <a:ext uri="{FF2B5EF4-FFF2-40B4-BE49-F238E27FC236}">
                <a16:creationId xmlns:a16="http://schemas.microsoft.com/office/drawing/2014/main" id="{AC6ABBC4-06EC-C96B-4B83-B691075DEFDC}"/>
              </a:ext>
            </a:extLst>
          </p:cNvPr>
          <p:cNvSpPr>
            <a:spLocks noGrp="1"/>
          </p:cNvSpPr>
          <p:nvPr>
            <p:ph idx="1"/>
          </p:nvPr>
        </p:nvSpPr>
        <p:spPr/>
        <p:txBody>
          <a:bodyPr/>
          <a:lstStyle/>
          <a:p>
            <a:r>
              <a:rPr lang="en-US" sz="2800" dirty="0"/>
              <a:t>When making this, I ran everything for NJ1.csv and NJ2020.csv since this last one has multiple stations</a:t>
            </a:r>
          </a:p>
          <a:p>
            <a:endParaRPr lang="en-US" dirty="0"/>
          </a:p>
        </p:txBody>
      </p:sp>
    </p:spTree>
    <p:extLst>
      <p:ext uri="{BB962C8B-B14F-4D97-AF65-F5344CB8AC3E}">
        <p14:creationId xmlns:p14="http://schemas.microsoft.com/office/powerpoint/2010/main" val="23700894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8E56841-3512-B813-BEAE-F8903308E536}"/>
              </a:ext>
            </a:extLst>
          </p:cNvPr>
          <p:cNvSpPr>
            <a:spLocks noGrp="1"/>
          </p:cNvSpPr>
          <p:nvPr>
            <p:ph type="title"/>
          </p:nvPr>
        </p:nvSpPr>
        <p:spPr/>
        <p:txBody>
          <a:bodyPr/>
          <a:lstStyle/>
          <a:p>
            <a:r>
              <a:rPr lang="en-US" dirty="0"/>
              <a:t>My output</a:t>
            </a:r>
          </a:p>
        </p:txBody>
      </p:sp>
      <p:pic>
        <p:nvPicPr>
          <p:cNvPr id="7" name="Tijdelijke aanduiding voor inhoud 6">
            <a:extLst>
              <a:ext uri="{FF2B5EF4-FFF2-40B4-BE49-F238E27FC236}">
                <a16:creationId xmlns:a16="http://schemas.microsoft.com/office/drawing/2014/main" id="{FA489786-AF00-5807-FA79-3ABEC8329656}"/>
              </a:ext>
            </a:extLst>
          </p:cNvPr>
          <p:cNvPicPr>
            <a:picLocks noGrp="1" noChangeAspect="1"/>
          </p:cNvPicPr>
          <p:nvPr>
            <p:ph idx="1"/>
          </p:nvPr>
        </p:nvPicPr>
        <p:blipFill>
          <a:blip r:embed="rId2"/>
          <a:stretch>
            <a:fillRect/>
          </a:stretch>
        </p:blipFill>
        <p:spPr>
          <a:xfrm>
            <a:off x="4238678" y="1552530"/>
            <a:ext cx="3714644" cy="3752940"/>
          </a:xfrm>
        </p:spPr>
      </p:pic>
      <p:pic>
        <p:nvPicPr>
          <p:cNvPr id="5" name="Afbeelding 4">
            <a:extLst>
              <a:ext uri="{FF2B5EF4-FFF2-40B4-BE49-F238E27FC236}">
                <a16:creationId xmlns:a16="http://schemas.microsoft.com/office/drawing/2014/main" id="{F4E05917-2952-8DEB-8EEC-287DBF629295}"/>
              </a:ext>
            </a:extLst>
          </p:cNvPr>
          <p:cNvPicPr>
            <a:picLocks noChangeAspect="1"/>
          </p:cNvPicPr>
          <p:nvPr/>
        </p:nvPicPr>
        <p:blipFill>
          <a:blip r:embed="rId3"/>
          <a:stretch>
            <a:fillRect/>
          </a:stretch>
        </p:blipFill>
        <p:spPr>
          <a:xfrm>
            <a:off x="8612122" y="1552530"/>
            <a:ext cx="2082878" cy="3345472"/>
          </a:xfrm>
          <a:prstGeom prst="rect">
            <a:avLst/>
          </a:prstGeom>
        </p:spPr>
      </p:pic>
      <p:pic>
        <p:nvPicPr>
          <p:cNvPr id="9" name="Afbeelding 8">
            <a:extLst>
              <a:ext uri="{FF2B5EF4-FFF2-40B4-BE49-F238E27FC236}">
                <a16:creationId xmlns:a16="http://schemas.microsoft.com/office/drawing/2014/main" id="{A7FA3C29-4D61-6969-CFC8-DC025090F9E1}"/>
              </a:ext>
            </a:extLst>
          </p:cNvPr>
          <p:cNvPicPr>
            <a:picLocks noChangeAspect="1"/>
          </p:cNvPicPr>
          <p:nvPr/>
        </p:nvPicPr>
        <p:blipFill>
          <a:blip r:embed="rId4"/>
          <a:stretch>
            <a:fillRect/>
          </a:stretch>
        </p:blipFill>
        <p:spPr>
          <a:xfrm>
            <a:off x="156784" y="1618591"/>
            <a:ext cx="3978216" cy="3319247"/>
          </a:xfrm>
          <a:prstGeom prst="rect">
            <a:avLst/>
          </a:prstGeom>
        </p:spPr>
      </p:pic>
      <mc:AlternateContent xmlns:mc="http://schemas.openxmlformats.org/markup-compatibility/2006" xmlns:p14="http://schemas.microsoft.com/office/powerpoint/2010/main">
        <mc:Choice Requires="p14">
          <p:contentPart p14:bwMode="auto" r:id="rId5">
            <p14:nvContentPartPr>
              <p14:cNvPr id="10" name="Inkt 9">
                <a:extLst>
                  <a:ext uri="{FF2B5EF4-FFF2-40B4-BE49-F238E27FC236}">
                    <a16:creationId xmlns:a16="http://schemas.microsoft.com/office/drawing/2014/main" id="{71C19E55-A619-B3F7-3221-9071F76408F2}"/>
                  </a:ext>
                </a:extLst>
              </p14:cNvPr>
              <p14:cNvContentPartPr/>
              <p14:nvPr/>
            </p14:nvContentPartPr>
            <p14:xfrm>
              <a:off x="345036" y="3710004"/>
              <a:ext cx="103680" cy="8280"/>
            </p14:xfrm>
          </p:contentPart>
        </mc:Choice>
        <mc:Fallback xmlns="">
          <p:pic>
            <p:nvPicPr>
              <p:cNvPr id="10" name="Inkt 9">
                <a:extLst>
                  <a:ext uri="{FF2B5EF4-FFF2-40B4-BE49-F238E27FC236}">
                    <a16:creationId xmlns:a16="http://schemas.microsoft.com/office/drawing/2014/main" id="{71C19E55-A619-B3F7-3221-9071F76408F2}"/>
                  </a:ext>
                </a:extLst>
              </p:cNvPr>
              <p:cNvPicPr/>
              <p:nvPr/>
            </p:nvPicPr>
            <p:blipFill>
              <a:blip r:embed="rId6"/>
              <a:stretch>
                <a:fillRect/>
              </a:stretch>
            </p:blipFill>
            <p:spPr>
              <a:xfrm>
                <a:off x="291036" y="3602004"/>
                <a:ext cx="211320" cy="2239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1" name="Inkt 10">
                <a:extLst>
                  <a:ext uri="{FF2B5EF4-FFF2-40B4-BE49-F238E27FC236}">
                    <a16:creationId xmlns:a16="http://schemas.microsoft.com/office/drawing/2014/main" id="{654C3944-C75F-2C5B-D563-025A1769E41D}"/>
                  </a:ext>
                </a:extLst>
              </p14:cNvPr>
              <p14:cNvContentPartPr/>
              <p14:nvPr/>
            </p14:nvContentPartPr>
            <p14:xfrm>
              <a:off x="4399356" y="2261364"/>
              <a:ext cx="142200" cy="25560"/>
            </p14:xfrm>
          </p:contentPart>
        </mc:Choice>
        <mc:Fallback xmlns="">
          <p:pic>
            <p:nvPicPr>
              <p:cNvPr id="11" name="Inkt 10">
                <a:extLst>
                  <a:ext uri="{FF2B5EF4-FFF2-40B4-BE49-F238E27FC236}">
                    <a16:creationId xmlns:a16="http://schemas.microsoft.com/office/drawing/2014/main" id="{654C3944-C75F-2C5B-D563-025A1769E41D}"/>
                  </a:ext>
                </a:extLst>
              </p:cNvPr>
              <p:cNvPicPr/>
              <p:nvPr/>
            </p:nvPicPr>
            <p:blipFill>
              <a:blip r:embed="rId8"/>
              <a:stretch>
                <a:fillRect/>
              </a:stretch>
            </p:blipFill>
            <p:spPr>
              <a:xfrm>
                <a:off x="4345356" y="2153364"/>
                <a:ext cx="249840" cy="2412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2" name="Inkt 11">
                <a:extLst>
                  <a:ext uri="{FF2B5EF4-FFF2-40B4-BE49-F238E27FC236}">
                    <a16:creationId xmlns:a16="http://schemas.microsoft.com/office/drawing/2014/main" id="{3A96E192-CEE7-DFE9-52E9-4595269A8D05}"/>
                  </a:ext>
                </a:extLst>
              </p14:cNvPr>
              <p14:cNvContentPartPr/>
              <p14:nvPr/>
            </p14:nvContentPartPr>
            <p14:xfrm>
              <a:off x="4433916" y="5160804"/>
              <a:ext cx="131040" cy="49680"/>
            </p14:xfrm>
          </p:contentPart>
        </mc:Choice>
        <mc:Fallback xmlns="">
          <p:pic>
            <p:nvPicPr>
              <p:cNvPr id="12" name="Inkt 11">
                <a:extLst>
                  <a:ext uri="{FF2B5EF4-FFF2-40B4-BE49-F238E27FC236}">
                    <a16:creationId xmlns:a16="http://schemas.microsoft.com/office/drawing/2014/main" id="{3A96E192-CEE7-DFE9-52E9-4595269A8D05}"/>
                  </a:ext>
                </a:extLst>
              </p:cNvPr>
              <p:cNvPicPr/>
              <p:nvPr/>
            </p:nvPicPr>
            <p:blipFill>
              <a:blip r:embed="rId10"/>
              <a:stretch>
                <a:fillRect/>
              </a:stretch>
            </p:blipFill>
            <p:spPr>
              <a:xfrm>
                <a:off x="4380276" y="5053164"/>
                <a:ext cx="238680" cy="2653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3" name="Inkt 12">
                <a:extLst>
                  <a:ext uri="{FF2B5EF4-FFF2-40B4-BE49-F238E27FC236}">
                    <a16:creationId xmlns:a16="http://schemas.microsoft.com/office/drawing/2014/main" id="{1E5019F0-71DA-A7D8-B6FA-376110E2AF4D}"/>
                  </a:ext>
                </a:extLst>
              </p14:cNvPr>
              <p14:cNvContentPartPr/>
              <p14:nvPr/>
            </p14:nvContentPartPr>
            <p14:xfrm>
              <a:off x="870996" y="3114204"/>
              <a:ext cx="172080" cy="360"/>
            </p14:xfrm>
          </p:contentPart>
        </mc:Choice>
        <mc:Fallback xmlns="">
          <p:pic>
            <p:nvPicPr>
              <p:cNvPr id="13" name="Inkt 12">
                <a:extLst>
                  <a:ext uri="{FF2B5EF4-FFF2-40B4-BE49-F238E27FC236}">
                    <a16:creationId xmlns:a16="http://schemas.microsoft.com/office/drawing/2014/main" id="{1E5019F0-71DA-A7D8-B6FA-376110E2AF4D}"/>
                  </a:ext>
                </a:extLst>
              </p:cNvPr>
              <p:cNvPicPr/>
              <p:nvPr/>
            </p:nvPicPr>
            <p:blipFill>
              <a:blip r:embed="rId12"/>
              <a:stretch>
                <a:fillRect/>
              </a:stretch>
            </p:blipFill>
            <p:spPr>
              <a:xfrm>
                <a:off x="817356" y="3006204"/>
                <a:ext cx="27972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4" name="Inkt 13">
                <a:extLst>
                  <a:ext uri="{FF2B5EF4-FFF2-40B4-BE49-F238E27FC236}">
                    <a16:creationId xmlns:a16="http://schemas.microsoft.com/office/drawing/2014/main" id="{E3EE2BE2-A00B-9E0D-1248-6A200C2CD75D}"/>
                  </a:ext>
                </a:extLst>
              </p14:cNvPr>
              <p14:cNvContentPartPr/>
              <p14:nvPr/>
            </p14:nvContentPartPr>
            <p14:xfrm>
              <a:off x="4865196" y="2234364"/>
              <a:ext cx="127440" cy="360"/>
            </p14:xfrm>
          </p:contentPart>
        </mc:Choice>
        <mc:Fallback xmlns="">
          <p:pic>
            <p:nvPicPr>
              <p:cNvPr id="14" name="Inkt 13">
                <a:extLst>
                  <a:ext uri="{FF2B5EF4-FFF2-40B4-BE49-F238E27FC236}">
                    <a16:creationId xmlns:a16="http://schemas.microsoft.com/office/drawing/2014/main" id="{E3EE2BE2-A00B-9E0D-1248-6A200C2CD75D}"/>
                  </a:ext>
                </a:extLst>
              </p:cNvPr>
              <p:cNvPicPr/>
              <p:nvPr/>
            </p:nvPicPr>
            <p:blipFill>
              <a:blip r:embed="rId14"/>
              <a:stretch>
                <a:fillRect/>
              </a:stretch>
            </p:blipFill>
            <p:spPr>
              <a:xfrm>
                <a:off x="4811196" y="2126364"/>
                <a:ext cx="23508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5" name="Inkt 14">
                <a:extLst>
                  <a:ext uri="{FF2B5EF4-FFF2-40B4-BE49-F238E27FC236}">
                    <a16:creationId xmlns:a16="http://schemas.microsoft.com/office/drawing/2014/main" id="{2553A4AE-C0C0-D5F4-63A8-730B5D769812}"/>
                  </a:ext>
                </a:extLst>
              </p14:cNvPr>
              <p14:cNvContentPartPr/>
              <p14:nvPr/>
            </p14:nvContentPartPr>
            <p14:xfrm>
              <a:off x="4960236" y="4751844"/>
              <a:ext cx="151200" cy="27360"/>
            </p14:xfrm>
          </p:contentPart>
        </mc:Choice>
        <mc:Fallback xmlns="">
          <p:pic>
            <p:nvPicPr>
              <p:cNvPr id="15" name="Inkt 14">
                <a:extLst>
                  <a:ext uri="{FF2B5EF4-FFF2-40B4-BE49-F238E27FC236}">
                    <a16:creationId xmlns:a16="http://schemas.microsoft.com/office/drawing/2014/main" id="{2553A4AE-C0C0-D5F4-63A8-730B5D769812}"/>
                  </a:ext>
                </a:extLst>
              </p:cNvPr>
              <p:cNvPicPr/>
              <p:nvPr/>
            </p:nvPicPr>
            <p:blipFill>
              <a:blip r:embed="rId16"/>
              <a:stretch>
                <a:fillRect/>
              </a:stretch>
            </p:blipFill>
            <p:spPr>
              <a:xfrm>
                <a:off x="4906236" y="4644204"/>
                <a:ext cx="258840" cy="243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6" name="Inkt 15">
                <a:extLst>
                  <a:ext uri="{FF2B5EF4-FFF2-40B4-BE49-F238E27FC236}">
                    <a16:creationId xmlns:a16="http://schemas.microsoft.com/office/drawing/2014/main" id="{DB1D4F32-2D33-CDCE-AF22-451063F80C81}"/>
                  </a:ext>
                </a:extLst>
              </p14:cNvPr>
              <p14:cNvContentPartPr/>
              <p14:nvPr/>
            </p14:nvContentPartPr>
            <p14:xfrm>
              <a:off x="10291116" y="2303124"/>
              <a:ext cx="280080" cy="9360"/>
            </p14:xfrm>
          </p:contentPart>
        </mc:Choice>
        <mc:Fallback xmlns="">
          <p:pic>
            <p:nvPicPr>
              <p:cNvPr id="16" name="Inkt 15">
                <a:extLst>
                  <a:ext uri="{FF2B5EF4-FFF2-40B4-BE49-F238E27FC236}">
                    <a16:creationId xmlns:a16="http://schemas.microsoft.com/office/drawing/2014/main" id="{DB1D4F32-2D33-CDCE-AF22-451063F80C81}"/>
                  </a:ext>
                </a:extLst>
              </p:cNvPr>
              <p:cNvPicPr/>
              <p:nvPr/>
            </p:nvPicPr>
            <p:blipFill>
              <a:blip r:embed="rId18"/>
              <a:stretch>
                <a:fillRect/>
              </a:stretch>
            </p:blipFill>
            <p:spPr>
              <a:xfrm>
                <a:off x="10237476" y="2195484"/>
                <a:ext cx="387720" cy="2250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7" name="Inkt 16">
                <a:extLst>
                  <a:ext uri="{FF2B5EF4-FFF2-40B4-BE49-F238E27FC236}">
                    <a16:creationId xmlns:a16="http://schemas.microsoft.com/office/drawing/2014/main" id="{EB26EC23-2BE3-B19F-DF82-A111E0599C59}"/>
                  </a:ext>
                </a:extLst>
              </p14:cNvPr>
              <p14:cNvContentPartPr/>
              <p14:nvPr/>
            </p14:nvContentPartPr>
            <p14:xfrm>
              <a:off x="10196076" y="3312204"/>
              <a:ext cx="443160" cy="360"/>
            </p14:xfrm>
          </p:contentPart>
        </mc:Choice>
        <mc:Fallback xmlns="">
          <p:pic>
            <p:nvPicPr>
              <p:cNvPr id="17" name="Inkt 16">
                <a:extLst>
                  <a:ext uri="{FF2B5EF4-FFF2-40B4-BE49-F238E27FC236}">
                    <a16:creationId xmlns:a16="http://schemas.microsoft.com/office/drawing/2014/main" id="{EB26EC23-2BE3-B19F-DF82-A111E0599C59}"/>
                  </a:ext>
                </a:extLst>
              </p:cNvPr>
              <p:cNvPicPr/>
              <p:nvPr/>
            </p:nvPicPr>
            <p:blipFill>
              <a:blip r:embed="rId20"/>
              <a:stretch>
                <a:fillRect/>
              </a:stretch>
            </p:blipFill>
            <p:spPr>
              <a:xfrm>
                <a:off x="10142436" y="3204564"/>
                <a:ext cx="5508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8" name="Inkt 17">
                <a:extLst>
                  <a:ext uri="{FF2B5EF4-FFF2-40B4-BE49-F238E27FC236}">
                    <a16:creationId xmlns:a16="http://schemas.microsoft.com/office/drawing/2014/main" id="{B0A6BDD5-2F5A-4CD4-79C0-1BFAFA60BE16}"/>
                  </a:ext>
                </a:extLst>
              </p14:cNvPr>
              <p14:cNvContentPartPr/>
              <p14:nvPr/>
            </p14:nvContentPartPr>
            <p14:xfrm>
              <a:off x="10274196" y="4743564"/>
              <a:ext cx="374400" cy="18000"/>
            </p14:xfrm>
          </p:contentPart>
        </mc:Choice>
        <mc:Fallback xmlns="">
          <p:pic>
            <p:nvPicPr>
              <p:cNvPr id="18" name="Inkt 17">
                <a:extLst>
                  <a:ext uri="{FF2B5EF4-FFF2-40B4-BE49-F238E27FC236}">
                    <a16:creationId xmlns:a16="http://schemas.microsoft.com/office/drawing/2014/main" id="{B0A6BDD5-2F5A-4CD4-79C0-1BFAFA60BE16}"/>
                  </a:ext>
                </a:extLst>
              </p:cNvPr>
              <p:cNvPicPr/>
              <p:nvPr/>
            </p:nvPicPr>
            <p:blipFill>
              <a:blip r:embed="rId22"/>
              <a:stretch>
                <a:fillRect/>
              </a:stretch>
            </p:blipFill>
            <p:spPr>
              <a:xfrm>
                <a:off x="10220196" y="4635924"/>
                <a:ext cx="482040" cy="233640"/>
              </a:xfrm>
              <a:prstGeom prst="rect">
                <a:avLst/>
              </a:prstGeom>
            </p:spPr>
          </p:pic>
        </mc:Fallback>
      </mc:AlternateContent>
    </p:spTree>
    <p:extLst>
      <p:ext uri="{BB962C8B-B14F-4D97-AF65-F5344CB8AC3E}">
        <p14:creationId xmlns:p14="http://schemas.microsoft.com/office/powerpoint/2010/main" val="261021087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CBE3DDA-C7C1-F21C-70FF-7F1A3BC1E8F2}"/>
              </a:ext>
            </a:extLst>
          </p:cNvPr>
          <p:cNvSpPr>
            <a:spLocks noGrp="1"/>
          </p:cNvSpPr>
          <p:nvPr>
            <p:ph type="title"/>
          </p:nvPr>
        </p:nvSpPr>
        <p:spPr/>
        <p:txBody>
          <a:bodyPr/>
          <a:lstStyle/>
          <a:p>
            <a:r>
              <a:rPr lang="en-US" dirty="0"/>
              <a:t>Actual File for Step 2 </a:t>
            </a:r>
            <a:r>
              <a:rPr lang="en-US" sz="3200" dirty="0">
                <a:solidFill>
                  <a:srgbClr val="FF0000"/>
                </a:solidFill>
              </a:rPr>
              <a:t>[viral_production_step2.R]</a:t>
            </a:r>
            <a:endParaRPr lang="en-US" dirty="0"/>
          </a:p>
        </p:txBody>
      </p:sp>
      <p:sp>
        <p:nvSpPr>
          <p:cNvPr id="3" name="Tijdelijke aanduiding voor inhoud 2">
            <a:extLst>
              <a:ext uri="{FF2B5EF4-FFF2-40B4-BE49-F238E27FC236}">
                <a16:creationId xmlns:a16="http://schemas.microsoft.com/office/drawing/2014/main" id="{ECFBB5A1-B34C-233E-1DF8-9C57DF8A108F}"/>
              </a:ext>
            </a:extLst>
          </p:cNvPr>
          <p:cNvSpPr>
            <a:spLocks noGrp="1"/>
          </p:cNvSpPr>
          <p:nvPr>
            <p:ph idx="1"/>
          </p:nvPr>
        </p:nvSpPr>
        <p:spPr/>
        <p:txBody>
          <a:bodyPr/>
          <a:lstStyle/>
          <a:p>
            <a:r>
              <a:rPr lang="en-US" sz="2400" dirty="0"/>
              <a:t>Consist of importing all the functions [viral_production_step2_source.R] and the data of step 1 [NJ1.csv]</a:t>
            </a:r>
          </a:p>
          <a:p>
            <a:r>
              <a:rPr lang="en-US" sz="2400" dirty="0"/>
              <a:t>The main function for calculating viral production: </a:t>
            </a:r>
            <a:r>
              <a:rPr lang="en-US" sz="2400" dirty="0" err="1">
                <a:solidFill>
                  <a:srgbClr val="FF0000"/>
                </a:solidFill>
              </a:rPr>
              <a:t>calc_VP</a:t>
            </a:r>
            <a:r>
              <a:rPr lang="en-US" sz="2400" dirty="0">
                <a:solidFill>
                  <a:srgbClr val="FF0000"/>
                </a:solidFill>
              </a:rPr>
              <a:t>()</a:t>
            </a:r>
          </a:p>
          <a:p>
            <a:pPr lvl="1"/>
            <a:r>
              <a:rPr lang="en-US" sz="2000" dirty="0"/>
              <a:t>Creating the output </a:t>
            </a:r>
            <a:r>
              <a:rPr lang="en-US" sz="2000" dirty="0" err="1"/>
              <a:t>dataframe</a:t>
            </a:r>
            <a:r>
              <a:rPr lang="en-US" sz="2000" dirty="0"/>
              <a:t> is done a little bit smoother by directly assigning the class type to the columns</a:t>
            </a:r>
          </a:p>
          <a:p>
            <a:pPr lvl="1"/>
            <a:r>
              <a:rPr lang="en-US" sz="2000" dirty="0"/>
              <a:t>For separate replicate treatment, I needed to define the two functions that are eligible and change the argument avg to F</a:t>
            </a:r>
          </a:p>
          <a:p>
            <a:pPr lvl="1"/>
            <a:r>
              <a:rPr lang="en-US" sz="2000" dirty="0"/>
              <a:t>General structure for handling errors and warnings is the same</a:t>
            </a:r>
          </a:p>
        </p:txBody>
      </p:sp>
      <p:pic>
        <p:nvPicPr>
          <p:cNvPr id="7" name="Afbeelding 6">
            <a:extLst>
              <a:ext uri="{FF2B5EF4-FFF2-40B4-BE49-F238E27FC236}">
                <a16:creationId xmlns:a16="http://schemas.microsoft.com/office/drawing/2014/main" id="{89A32487-9977-DC65-1002-4744B89AE385}"/>
              </a:ext>
            </a:extLst>
          </p:cNvPr>
          <p:cNvPicPr>
            <a:picLocks noChangeAspect="1"/>
          </p:cNvPicPr>
          <p:nvPr/>
        </p:nvPicPr>
        <p:blipFill>
          <a:blip r:embed="rId2"/>
          <a:stretch>
            <a:fillRect/>
          </a:stretch>
        </p:blipFill>
        <p:spPr>
          <a:xfrm>
            <a:off x="2716237" y="4569676"/>
            <a:ext cx="6759526" cy="2187130"/>
          </a:xfrm>
          <a:prstGeom prst="rect">
            <a:avLst/>
          </a:prstGeom>
        </p:spPr>
      </p:pic>
    </p:spTree>
    <p:extLst>
      <p:ext uri="{BB962C8B-B14F-4D97-AF65-F5344CB8AC3E}">
        <p14:creationId xmlns:p14="http://schemas.microsoft.com/office/powerpoint/2010/main" val="240539308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0D3E2AE-C0FE-E469-F7E0-7F4A2FFF95BE}"/>
              </a:ext>
            </a:extLst>
          </p:cNvPr>
          <p:cNvSpPr>
            <a:spLocks noGrp="1"/>
          </p:cNvSpPr>
          <p:nvPr>
            <p:ph type="ctrTitle"/>
          </p:nvPr>
        </p:nvSpPr>
        <p:spPr/>
        <p:txBody>
          <a:bodyPr/>
          <a:lstStyle/>
          <a:p>
            <a:r>
              <a:rPr lang="en-US" dirty="0"/>
              <a:t>Week 2</a:t>
            </a:r>
          </a:p>
        </p:txBody>
      </p:sp>
      <p:sp>
        <p:nvSpPr>
          <p:cNvPr id="3" name="Ondertitel 2">
            <a:extLst>
              <a:ext uri="{FF2B5EF4-FFF2-40B4-BE49-F238E27FC236}">
                <a16:creationId xmlns:a16="http://schemas.microsoft.com/office/drawing/2014/main" id="{24184259-8D78-C691-699E-1EAF3625E654}"/>
              </a:ext>
            </a:extLst>
          </p:cNvPr>
          <p:cNvSpPr>
            <a:spLocks noGrp="1"/>
          </p:cNvSpPr>
          <p:nvPr>
            <p:ph type="subTitle" idx="1"/>
          </p:nvPr>
        </p:nvSpPr>
        <p:spPr/>
        <p:txBody>
          <a:bodyPr/>
          <a:lstStyle/>
          <a:p>
            <a:r>
              <a:rPr lang="en-US" dirty="0"/>
              <a:t>10/08 – 17/08</a:t>
            </a:r>
          </a:p>
        </p:txBody>
      </p:sp>
    </p:spTree>
    <p:extLst>
      <p:ext uri="{BB962C8B-B14F-4D97-AF65-F5344CB8AC3E}">
        <p14:creationId xmlns:p14="http://schemas.microsoft.com/office/powerpoint/2010/main" val="336505207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05530BB-9D94-4A55-5D22-7EFB273AE4A9}"/>
              </a:ext>
            </a:extLst>
          </p:cNvPr>
          <p:cNvSpPr>
            <a:spLocks noGrp="1"/>
          </p:cNvSpPr>
          <p:nvPr>
            <p:ph type="title"/>
          </p:nvPr>
        </p:nvSpPr>
        <p:spPr/>
        <p:txBody>
          <a:bodyPr/>
          <a:lstStyle/>
          <a:p>
            <a:r>
              <a:rPr lang="en-US" dirty="0"/>
              <a:t>1. Fixing bacterial endpoint for NJ2020 dataset</a:t>
            </a:r>
          </a:p>
        </p:txBody>
      </p:sp>
      <p:sp>
        <p:nvSpPr>
          <p:cNvPr id="3" name="Tijdelijke aanduiding voor inhoud 2">
            <a:extLst>
              <a:ext uri="{FF2B5EF4-FFF2-40B4-BE49-F238E27FC236}">
                <a16:creationId xmlns:a16="http://schemas.microsoft.com/office/drawing/2014/main" id="{1F3A9B7E-B7A3-C2DB-9DED-C8887514FC06}"/>
              </a:ext>
            </a:extLst>
          </p:cNvPr>
          <p:cNvSpPr>
            <a:spLocks noGrp="1"/>
          </p:cNvSpPr>
          <p:nvPr>
            <p:ph idx="1"/>
          </p:nvPr>
        </p:nvSpPr>
        <p:spPr/>
        <p:txBody>
          <a:bodyPr/>
          <a:lstStyle/>
          <a:p>
            <a:pPr marL="0" indent="0">
              <a:buNone/>
            </a:pPr>
            <a:endParaRPr lang="en-US" dirty="0"/>
          </a:p>
        </p:txBody>
      </p:sp>
      <p:pic>
        <p:nvPicPr>
          <p:cNvPr id="5" name="Afbeelding 4">
            <a:extLst>
              <a:ext uri="{FF2B5EF4-FFF2-40B4-BE49-F238E27FC236}">
                <a16:creationId xmlns:a16="http://schemas.microsoft.com/office/drawing/2014/main" id="{0C5E4D1C-CD7C-BD76-142D-0D61305CFA2D}"/>
              </a:ext>
            </a:extLst>
          </p:cNvPr>
          <p:cNvPicPr>
            <a:picLocks noChangeAspect="1"/>
          </p:cNvPicPr>
          <p:nvPr/>
        </p:nvPicPr>
        <p:blipFill>
          <a:blip r:embed="rId2"/>
          <a:stretch>
            <a:fillRect/>
          </a:stretch>
        </p:blipFill>
        <p:spPr>
          <a:xfrm>
            <a:off x="6021238" y="1242230"/>
            <a:ext cx="5781135" cy="5250645"/>
          </a:xfrm>
          <a:prstGeom prst="rect">
            <a:avLst/>
          </a:prstGeom>
        </p:spPr>
      </p:pic>
      <p:sp>
        <p:nvSpPr>
          <p:cNvPr id="6" name="Tekstvak 5">
            <a:extLst>
              <a:ext uri="{FF2B5EF4-FFF2-40B4-BE49-F238E27FC236}">
                <a16:creationId xmlns:a16="http://schemas.microsoft.com/office/drawing/2014/main" id="{FDB5B1BD-3A45-9A28-C7FD-1F1C253642D6}"/>
              </a:ext>
            </a:extLst>
          </p:cNvPr>
          <p:cNvSpPr txBox="1"/>
          <p:nvPr/>
        </p:nvSpPr>
        <p:spPr>
          <a:xfrm>
            <a:off x="766313" y="2990389"/>
            <a:ext cx="5329687" cy="1754326"/>
          </a:xfrm>
          <a:prstGeom prst="rect">
            <a:avLst/>
          </a:prstGeom>
          <a:noFill/>
        </p:spPr>
        <p:txBody>
          <a:bodyPr wrap="square" rtlCol="0">
            <a:spAutoFit/>
          </a:bodyPr>
          <a:lstStyle/>
          <a:p>
            <a:r>
              <a:rPr lang="en-US" dirty="0"/>
              <a:t>Found the bug: when making the overview </a:t>
            </a:r>
            <a:r>
              <a:rPr lang="en-US" dirty="0" err="1"/>
              <a:t>dataframe</a:t>
            </a:r>
            <a:r>
              <a:rPr lang="en-US" dirty="0"/>
              <a:t> with the GTs for each bacterial population at each timepoint, it saved these values as a character and not as numeric value =&gt; because of that the intersect gave back the wrong index on some occasions</a:t>
            </a:r>
          </a:p>
          <a:p>
            <a:endParaRPr lang="en-US" dirty="0"/>
          </a:p>
        </p:txBody>
      </p:sp>
    </p:spTree>
    <p:extLst>
      <p:ext uri="{BB962C8B-B14F-4D97-AF65-F5344CB8AC3E}">
        <p14:creationId xmlns:p14="http://schemas.microsoft.com/office/powerpoint/2010/main" val="383295580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FF58509-48AD-497B-E859-E8B867CB417D}"/>
              </a:ext>
            </a:extLst>
          </p:cNvPr>
          <p:cNvSpPr>
            <a:spLocks noGrp="1"/>
          </p:cNvSpPr>
          <p:nvPr>
            <p:ph type="title"/>
          </p:nvPr>
        </p:nvSpPr>
        <p:spPr/>
        <p:txBody>
          <a:bodyPr/>
          <a:lstStyle/>
          <a:p>
            <a:endParaRPr lang="en-US"/>
          </a:p>
        </p:txBody>
      </p:sp>
      <p:sp>
        <p:nvSpPr>
          <p:cNvPr id="3" name="Tijdelijke aanduiding voor inhoud 2">
            <a:extLst>
              <a:ext uri="{FF2B5EF4-FFF2-40B4-BE49-F238E27FC236}">
                <a16:creationId xmlns:a16="http://schemas.microsoft.com/office/drawing/2014/main" id="{E8CDC5BD-F3AB-6A0F-C53A-726A4AE36C41}"/>
              </a:ext>
            </a:extLst>
          </p:cNvPr>
          <p:cNvSpPr>
            <a:spLocks noGrp="1"/>
          </p:cNvSpPr>
          <p:nvPr>
            <p:ph idx="1"/>
          </p:nvPr>
        </p:nvSpPr>
        <p:spPr/>
        <p:txBody>
          <a:bodyPr/>
          <a:lstStyle/>
          <a:p>
            <a:r>
              <a:rPr lang="en-US" dirty="0"/>
              <a:t>Successfully ran step 2 for both datasets: NJ1 and NJ2020</a:t>
            </a:r>
          </a:p>
          <a:p>
            <a:pPr lvl="1"/>
            <a:r>
              <a:rPr lang="en-US" dirty="0"/>
              <a:t>Results </a:t>
            </a:r>
            <a:r>
              <a:rPr lang="en-US" dirty="0" err="1"/>
              <a:t>dataframes</a:t>
            </a:r>
            <a:r>
              <a:rPr lang="en-US" dirty="0"/>
              <a:t> are in vp_calc_NJ1 &amp; vp_calc</a:t>
            </a:r>
            <a:r>
              <a:rPr lang="en-US"/>
              <a:t>_NJ2020</a:t>
            </a:r>
          </a:p>
          <a:p>
            <a:r>
              <a:rPr lang="en-US" dirty="0"/>
              <a:t>When you run step 2 from the start for the first time =&gt; a warning about </a:t>
            </a:r>
            <a:r>
              <a:rPr lang="en-US" dirty="0" err="1"/>
              <a:t>tidyverse</a:t>
            </a:r>
            <a:r>
              <a:rPr lang="en-US" dirty="0"/>
              <a:t> select(c(</a:t>
            </a:r>
            <a:r>
              <a:rPr lang="en-US" dirty="0" err="1"/>
              <a:t>colnames</a:t>
            </a:r>
            <a:r>
              <a:rPr lang="en-US" dirty="0"/>
              <a:t>)) =&gt; needed to add </a:t>
            </a:r>
            <a:r>
              <a:rPr lang="en-US" dirty="0" err="1"/>
              <a:t>all_of</a:t>
            </a:r>
            <a:r>
              <a:rPr lang="en-US" dirty="0"/>
              <a:t> =&gt; select(</a:t>
            </a:r>
            <a:r>
              <a:rPr lang="en-US" dirty="0" err="1"/>
              <a:t>all_of</a:t>
            </a:r>
            <a:r>
              <a:rPr lang="en-US" dirty="0"/>
              <a:t>(c(</a:t>
            </a:r>
            <a:r>
              <a:rPr lang="en-US" dirty="0" err="1"/>
              <a:t>colnames</a:t>
            </a:r>
            <a:r>
              <a:rPr lang="en-US" dirty="0"/>
              <a:t>)))</a:t>
            </a:r>
          </a:p>
          <a:p>
            <a:r>
              <a:rPr lang="en-US" dirty="0"/>
              <a:t>Removed all the factor(</a:t>
            </a:r>
            <a:r>
              <a:rPr lang="en-US" dirty="0" err="1"/>
              <a:t>Time_Range</a:t>
            </a:r>
            <a:r>
              <a:rPr lang="en-US" dirty="0"/>
              <a:t>,…) in arrange of the different methods =&gt; different timepoints are allowed this way</a:t>
            </a:r>
          </a:p>
          <a:p>
            <a:pPr lvl="1"/>
            <a:r>
              <a:rPr lang="en-US" dirty="0"/>
              <a:t>This was added to order the output </a:t>
            </a:r>
            <a:r>
              <a:rPr lang="en-US" dirty="0" err="1"/>
              <a:t>dataframes</a:t>
            </a:r>
            <a:endParaRPr lang="en-US" dirty="0"/>
          </a:p>
        </p:txBody>
      </p:sp>
    </p:spTree>
    <p:extLst>
      <p:ext uri="{BB962C8B-B14F-4D97-AF65-F5344CB8AC3E}">
        <p14:creationId xmlns:p14="http://schemas.microsoft.com/office/powerpoint/2010/main" val="76181798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75C30B5-18A9-6424-4A59-963EC94C89B4}"/>
              </a:ext>
            </a:extLst>
          </p:cNvPr>
          <p:cNvSpPr>
            <a:spLocks noGrp="1"/>
          </p:cNvSpPr>
          <p:nvPr>
            <p:ph type="title"/>
          </p:nvPr>
        </p:nvSpPr>
        <p:spPr/>
        <p:txBody>
          <a:bodyPr/>
          <a:lstStyle/>
          <a:p>
            <a:r>
              <a:rPr lang="en-US" dirty="0"/>
              <a:t>2. Visualization</a:t>
            </a:r>
          </a:p>
        </p:txBody>
      </p:sp>
      <p:sp>
        <p:nvSpPr>
          <p:cNvPr id="3" name="Tijdelijke aanduiding voor inhoud 2">
            <a:extLst>
              <a:ext uri="{FF2B5EF4-FFF2-40B4-BE49-F238E27FC236}">
                <a16:creationId xmlns:a16="http://schemas.microsoft.com/office/drawing/2014/main" id="{254A0178-E936-FF84-3637-477A4E498FD7}"/>
              </a:ext>
            </a:extLst>
          </p:cNvPr>
          <p:cNvSpPr>
            <a:spLocks noGrp="1"/>
          </p:cNvSpPr>
          <p:nvPr>
            <p:ph idx="1"/>
          </p:nvPr>
        </p:nvSpPr>
        <p:spPr/>
        <p:txBody>
          <a:bodyPr/>
          <a:lstStyle/>
          <a:p>
            <a:r>
              <a:rPr lang="en-US" dirty="0"/>
              <a:t>Looked at two visualizations that are already there:</a:t>
            </a:r>
          </a:p>
          <a:p>
            <a:pPr marL="914400" lvl="1" indent="-457200">
              <a:buFont typeface="+mj-lt"/>
              <a:buAutoNum type="arabicPeriod"/>
            </a:pPr>
            <a:r>
              <a:rPr lang="en-US" dirty="0"/>
              <a:t>Overview of the input data of step2: FCM counts vs Sampling Timepoints for each population</a:t>
            </a:r>
          </a:p>
          <a:p>
            <a:pPr marL="914400" lvl="1" indent="-457200">
              <a:buFont typeface="+mj-lt"/>
              <a:buAutoNum type="arabicPeriod"/>
            </a:pPr>
            <a:r>
              <a:rPr lang="en-US" dirty="0"/>
              <a:t>Visual of the difference in collision rates between both samples at the different timepoints + showing the bacterial endpoint </a:t>
            </a:r>
          </a:p>
          <a:p>
            <a:r>
              <a:rPr lang="en-US" dirty="0"/>
              <a:t>New script for all visualizations: </a:t>
            </a:r>
          </a:p>
          <a:p>
            <a:pPr lvl="1"/>
            <a:r>
              <a:rPr lang="en-US" dirty="0" err="1">
                <a:solidFill>
                  <a:srgbClr val="FF0000"/>
                </a:solidFill>
              </a:rPr>
              <a:t>Visualization.R</a:t>
            </a:r>
            <a:endParaRPr lang="en-US" dirty="0"/>
          </a:p>
        </p:txBody>
      </p:sp>
      <p:pic>
        <p:nvPicPr>
          <p:cNvPr id="6" name="Afbeelding 5">
            <a:extLst>
              <a:ext uri="{FF2B5EF4-FFF2-40B4-BE49-F238E27FC236}">
                <a16:creationId xmlns:a16="http://schemas.microsoft.com/office/drawing/2014/main" id="{7B938D8E-1A0F-0E9A-FEAD-066369BED95D}"/>
              </a:ext>
            </a:extLst>
          </p:cNvPr>
          <p:cNvPicPr>
            <a:picLocks noChangeAspect="1"/>
          </p:cNvPicPr>
          <p:nvPr/>
        </p:nvPicPr>
        <p:blipFill>
          <a:blip r:embed="rId2"/>
          <a:stretch>
            <a:fillRect/>
          </a:stretch>
        </p:blipFill>
        <p:spPr>
          <a:xfrm>
            <a:off x="5257615" y="4270076"/>
            <a:ext cx="5887473" cy="1981439"/>
          </a:xfrm>
          <a:prstGeom prst="rect">
            <a:avLst/>
          </a:prstGeom>
        </p:spPr>
      </p:pic>
    </p:spTree>
    <p:extLst>
      <p:ext uri="{BB962C8B-B14F-4D97-AF65-F5344CB8AC3E}">
        <p14:creationId xmlns:p14="http://schemas.microsoft.com/office/powerpoint/2010/main" val="423602675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86C57E5-1EE1-5E23-5C64-C6D7DEDBDFE1}"/>
              </a:ext>
            </a:extLst>
          </p:cNvPr>
          <p:cNvSpPr>
            <a:spLocks noGrp="1"/>
          </p:cNvSpPr>
          <p:nvPr>
            <p:ph type="title"/>
          </p:nvPr>
        </p:nvSpPr>
        <p:spPr/>
        <p:txBody>
          <a:bodyPr/>
          <a:lstStyle/>
          <a:p>
            <a:r>
              <a:rPr lang="en-US" dirty="0"/>
              <a:t>Vis1: Overview of input data</a:t>
            </a:r>
          </a:p>
        </p:txBody>
      </p:sp>
      <p:sp>
        <p:nvSpPr>
          <p:cNvPr id="3" name="Tijdelijke aanduiding voor inhoud 2">
            <a:extLst>
              <a:ext uri="{FF2B5EF4-FFF2-40B4-BE49-F238E27FC236}">
                <a16:creationId xmlns:a16="http://schemas.microsoft.com/office/drawing/2014/main" id="{88164BA4-47F7-8D2A-BBF7-3789274D4569}"/>
              </a:ext>
            </a:extLst>
          </p:cNvPr>
          <p:cNvSpPr>
            <a:spLocks noGrp="1"/>
          </p:cNvSpPr>
          <p:nvPr>
            <p:ph idx="1"/>
          </p:nvPr>
        </p:nvSpPr>
        <p:spPr/>
        <p:txBody>
          <a:bodyPr>
            <a:normAutofit fontScale="92500" lnSpcReduction="20000"/>
          </a:bodyPr>
          <a:lstStyle/>
          <a:p>
            <a:r>
              <a:rPr lang="en-US" dirty="0"/>
              <a:t>Script I found had two functions, one to visualize the points and one to highlight the bacterial endpoint</a:t>
            </a:r>
          </a:p>
          <a:p>
            <a:r>
              <a:rPr lang="en-US" dirty="0"/>
              <a:t>Made 1 function: </a:t>
            </a:r>
            <a:r>
              <a:rPr lang="en-US" dirty="0" err="1">
                <a:solidFill>
                  <a:srgbClr val="FF0000"/>
                </a:solidFill>
              </a:rPr>
              <a:t>overview_plot_counts_over_time</a:t>
            </a:r>
            <a:r>
              <a:rPr lang="en-US" dirty="0">
                <a:solidFill>
                  <a:srgbClr val="FF0000"/>
                </a:solidFill>
              </a:rPr>
              <a:t>()</a:t>
            </a:r>
            <a:endParaRPr lang="en-US" dirty="0"/>
          </a:p>
          <a:p>
            <a:pPr lvl="1"/>
            <a:r>
              <a:rPr lang="en-US" dirty="0"/>
              <a:t>Function plot points and highlights the bacterial endpoint in once</a:t>
            </a:r>
          </a:p>
          <a:p>
            <a:pPr lvl="1"/>
            <a:r>
              <a:rPr lang="en-US" dirty="0"/>
              <a:t>Did some data manipulation locally to automate the function:</a:t>
            </a:r>
          </a:p>
          <a:p>
            <a:pPr lvl="2"/>
            <a:r>
              <a:rPr lang="en-US" dirty="0"/>
              <a:t>Added tag to iterate through =&gt; NJ2020 dataset automatically makes figure for each combination of </a:t>
            </a:r>
            <a:r>
              <a:rPr lang="en-US" dirty="0" err="1"/>
              <a:t>Location_Station_Depth</a:t>
            </a:r>
            <a:endParaRPr lang="en-US" dirty="0"/>
          </a:p>
          <a:p>
            <a:pPr lvl="2"/>
            <a:r>
              <a:rPr lang="en-US" dirty="0"/>
              <a:t>Need to make a new column </a:t>
            </a:r>
            <a:r>
              <a:rPr lang="en-US" dirty="0" err="1"/>
              <a:t>Subcrobe</a:t>
            </a:r>
            <a:r>
              <a:rPr lang="en-US" dirty="0"/>
              <a:t> which combines Subgroup and Microbe =&gt; otherwise I couldn’t get </a:t>
            </a:r>
            <a:r>
              <a:rPr lang="en-US" dirty="0" err="1"/>
              <a:t>Total_Bacteria</a:t>
            </a:r>
            <a:r>
              <a:rPr lang="en-US" dirty="0"/>
              <a:t> and </a:t>
            </a:r>
            <a:r>
              <a:rPr lang="en-US" dirty="0" err="1"/>
              <a:t>Total_Viruses</a:t>
            </a:r>
            <a:r>
              <a:rPr lang="en-US" dirty="0"/>
              <a:t> on the same plot</a:t>
            </a:r>
          </a:p>
          <a:p>
            <a:pPr lvl="2"/>
            <a:r>
              <a:rPr lang="en-US" dirty="0"/>
              <a:t>Plots are automatically saved in a folder Figures with a unique name</a:t>
            </a:r>
          </a:p>
          <a:p>
            <a:pPr lvl="2"/>
            <a:r>
              <a:rPr lang="en-US" dirty="0"/>
              <a:t>Station 5 and 6: </a:t>
            </a:r>
            <a:r>
              <a:rPr lang="en-US" dirty="0" err="1"/>
              <a:t>total_viruses</a:t>
            </a:r>
            <a:r>
              <a:rPr lang="en-US" dirty="0"/>
              <a:t> not visible on plot =&gt; looked at data and average count is higher then limit know =&gt; count 28e6, limit 16e6</a:t>
            </a:r>
          </a:p>
          <a:p>
            <a:pPr lvl="2"/>
            <a:r>
              <a:rPr lang="en-US" dirty="0"/>
              <a:t>Changed </a:t>
            </a:r>
            <a:r>
              <a:rPr lang="en-US" dirty="0" err="1"/>
              <a:t>Bacterial_Endpoint</a:t>
            </a:r>
            <a:r>
              <a:rPr lang="en-US" dirty="0"/>
              <a:t> function =&gt; </a:t>
            </a:r>
            <a:r>
              <a:rPr lang="en-US" b="1" dirty="0"/>
              <a:t>visual option</a:t>
            </a:r>
            <a:r>
              <a:rPr lang="en-US" dirty="0"/>
              <a:t> =&gt; index of bacterial endpoint returned instead of actual time range</a:t>
            </a:r>
          </a:p>
          <a:p>
            <a:pPr lvl="2"/>
            <a:r>
              <a:rPr lang="en-US" dirty="0"/>
              <a:t>See script for function</a:t>
            </a:r>
          </a:p>
        </p:txBody>
      </p:sp>
    </p:spTree>
    <p:extLst>
      <p:ext uri="{BB962C8B-B14F-4D97-AF65-F5344CB8AC3E}">
        <p14:creationId xmlns:p14="http://schemas.microsoft.com/office/powerpoint/2010/main" val="245059458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71238D7-A455-E376-D5CC-9904CDBD690C}"/>
              </a:ext>
            </a:extLst>
          </p:cNvPr>
          <p:cNvSpPr>
            <a:spLocks noGrp="1"/>
          </p:cNvSpPr>
          <p:nvPr>
            <p:ph type="title"/>
          </p:nvPr>
        </p:nvSpPr>
        <p:spPr/>
        <p:txBody>
          <a:bodyPr/>
          <a:lstStyle/>
          <a:p>
            <a:endParaRPr lang="en-US"/>
          </a:p>
        </p:txBody>
      </p:sp>
      <p:sp>
        <p:nvSpPr>
          <p:cNvPr id="3" name="Tijdelijke aanduiding voor inhoud 2">
            <a:extLst>
              <a:ext uri="{FF2B5EF4-FFF2-40B4-BE49-F238E27FC236}">
                <a16:creationId xmlns:a16="http://schemas.microsoft.com/office/drawing/2014/main" id="{F56F69D9-BF2C-5A5D-4229-EC013CDCDAC2}"/>
              </a:ext>
            </a:extLst>
          </p:cNvPr>
          <p:cNvSpPr>
            <a:spLocks noGrp="1"/>
          </p:cNvSpPr>
          <p:nvPr>
            <p:ph idx="1"/>
          </p:nvPr>
        </p:nvSpPr>
        <p:spPr/>
        <p:txBody>
          <a:bodyPr/>
          <a:lstStyle/>
          <a:p>
            <a:endParaRPr lang="en-US"/>
          </a:p>
        </p:txBody>
      </p:sp>
      <p:pic>
        <p:nvPicPr>
          <p:cNvPr id="5" name="Afbeelding 4">
            <a:extLst>
              <a:ext uri="{FF2B5EF4-FFF2-40B4-BE49-F238E27FC236}">
                <a16:creationId xmlns:a16="http://schemas.microsoft.com/office/drawing/2014/main" id="{23BC1098-F0E5-02E7-629A-297E7A1A4CBD}"/>
              </a:ext>
            </a:extLst>
          </p:cNvPr>
          <p:cNvPicPr>
            <a:picLocks noChangeAspect="1"/>
          </p:cNvPicPr>
          <p:nvPr/>
        </p:nvPicPr>
        <p:blipFill>
          <a:blip r:embed="rId2"/>
          <a:stretch>
            <a:fillRect/>
          </a:stretch>
        </p:blipFill>
        <p:spPr>
          <a:xfrm>
            <a:off x="1804880" y="1471406"/>
            <a:ext cx="8582239" cy="3915188"/>
          </a:xfrm>
          <a:prstGeom prst="rect">
            <a:avLst/>
          </a:prstGeom>
        </p:spPr>
      </p:pic>
    </p:spTree>
    <p:extLst>
      <p:ext uri="{BB962C8B-B14F-4D97-AF65-F5344CB8AC3E}">
        <p14:creationId xmlns:p14="http://schemas.microsoft.com/office/powerpoint/2010/main" val="139165962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2DC4D25-E86C-2C21-0248-791E444E1B7D}"/>
              </a:ext>
            </a:extLst>
          </p:cNvPr>
          <p:cNvSpPr>
            <a:spLocks noGrp="1"/>
          </p:cNvSpPr>
          <p:nvPr>
            <p:ph type="title"/>
          </p:nvPr>
        </p:nvSpPr>
        <p:spPr/>
        <p:txBody>
          <a:bodyPr/>
          <a:lstStyle/>
          <a:p>
            <a:endParaRPr lang="en-US" dirty="0"/>
          </a:p>
        </p:txBody>
      </p:sp>
      <p:pic>
        <p:nvPicPr>
          <p:cNvPr id="4" name="Graphic 3">
            <a:extLst>
              <a:ext uri="{FF2B5EF4-FFF2-40B4-BE49-F238E27FC236}">
                <a16:creationId xmlns:a16="http://schemas.microsoft.com/office/drawing/2014/main" id="{C5D2D472-9C9B-25CF-2AAE-C295DA072BD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864872" y="570062"/>
            <a:ext cx="5717875" cy="5717875"/>
          </a:xfrm>
          <a:prstGeom prst="rect">
            <a:avLst/>
          </a:prstGeom>
        </p:spPr>
      </p:pic>
      <p:pic>
        <p:nvPicPr>
          <p:cNvPr id="10" name="Tijdelijke aanduiding voor inhoud 9">
            <a:extLst>
              <a:ext uri="{FF2B5EF4-FFF2-40B4-BE49-F238E27FC236}">
                <a16:creationId xmlns:a16="http://schemas.microsoft.com/office/drawing/2014/main" id="{FD80CF7D-6F1B-4ED4-5734-B23FF22AA9FB}"/>
              </a:ext>
            </a:extLst>
          </p:cNvPr>
          <p:cNvPicPr>
            <a:picLocks noGrp="1" noChangeAspect="1"/>
          </p:cNvPicPr>
          <p:nvPr>
            <p:ph idx="1"/>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4414" y="570062"/>
            <a:ext cx="5717875" cy="5717875"/>
          </a:xfrm>
        </p:spPr>
      </p:pic>
    </p:spTree>
    <p:extLst>
      <p:ext uri="{BB962C8B-B14F-4D97-AF65-F5344CB8AC3E}">
        <p14:creationId xmlns:p14="http://schemas.microsoft.com/office/powerpoint/2010/main" val="24590257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86C57E5-1EE1-5E23-5C64-C6D7DEDBDFE1}"/>
              </a:ext>
            </a:extLst>
          </p:cNvPr>
          <p:cNvSpPr>
            <a:spLocks noGrp="1"/>
          </p:cNvSpPr>
          <p:nvPr>
            <p:ph type="title"/>
          </p:nvPr>
        </p:nvSpPr>
        <p:spPr/>
        <p:txBody>
          <a:bodyPr/>
          <a:lstStyle/>
          <a:p>
            <a:r>
              <a:rPr lang="en-US" dirty="0"/>
              <a:t>Vis2: Difference in collision rates</a:t>
            </a:r>
          </a:p>
        </p:txBody>
      </p:sp>
      <p:sp>
        <p:nvSpPr>
          <p:cNvPr id="3" name="Tijdelijke aanduiding voor inhoud 2">
            <a:extLst>
              <a:ext uri="{FF2B5EF4-FFF2-40B4-BE49-F238E27FC236}">
                <a16:creationId xmlns:a16="http://schemas.microsoft.com/office/drawing/2014/main" id="{88164BA4-47F7-8D2A-BBF7-3789274D4569}"/>
              </a:ext>
            </a:extLst>
          </p:cNvPr>
          <p:cNvSpPr>
            <a:spLocks noGrp="1"/>
          </p:cNvSpPr>
          <p:nvPr>
            <p:ph idx="1"/>
          </p:nvPr>
        </p:nvSpPr>
        <p:spPr/>
        <p:txBody>
          <a:bodyPr>
            <a:normAutofit lnSpcReduction="10000"/>
          </a:bodyPr>
          <a:lstStyle/>
          <a:p>
            <a:r>
              <a:rPr lang="en-US" dirty="0"/>
              <a:t>Script I found made three plots each with different legend and added them all together to one figure</a:t>
            </a:r>
          </a:p>
          <a:p>
            <a:r>
              <a:rPr lang="en-US" dirty="0"/>
              <a:t>Made 1 function: </a:t>
            </a:r>
            <a:r>
              <a:rPr lang="en-US" dirty="0" err="1">
                <a:solidFill>
                  <a:srgbClr val="FF0000"/>
                </a:solidFill>
              </a:rPr>
              <a:t>collision_rates_plot</a:t>
            </a:r>
            <a:r>
              <a:rPr lang="en-US" dirty="0">
                <a:solidFill>
                  <a:srgbClr val="FF0000"/>
                </a:solidFill>
              </a:rPr>
              <a:t>()</a:t>
            </a:r>
            <a:endParaRPr lang="en-US" dirty="0"/>
          </a:p>
          <a:p>
            <a:pPr lvl="1"/>
            <a:r>
              <a:rPr lang="en-US" sz="2000" dirty="0"/>
              <a:t>All data manipulations are now in the function</a:t>
            </a:r>
          </a:p>
          <a:p>
            <a:pPr lvl="1"/>
            <a:r>
              <a:rPr lang="en-US" sz="2000" dirty="0"/>
              <a:t>For visualization also just one </a:t>
            </a:r>
            <a:r>
              <a:rPr lang="en-US" sz="2000" dirty="0" err="1"/>
              <a:t>ggplot</a:t>
            </a:r>
            <a:r>
              <a:rPr lang="en-US" sz="2000" dirty="0"/>
              <a:t> object =&gt; multiple legend made with </a:t>
            </a:r>
            <a:r>
              <a:rPr lang="en-US" sz="2000" dirty="0" err="1"/>
              <a:t>ggnewscale</a:t>
            </a:r>
            <a:r>
              <a:rPr lang="en-US" sz="2000" dirty="0"/>
              <a:t>::</a:t>
            </a:r>
            <a:r>
              <a:rPr lang="en-US" sz="2000" dirty="0" err="1"/>
              <a:t>new_scale_color</a:t>
            </a:r>
            <a:r>
              <a:rPr lang="en-US" sz="2000" dirty="0"/>
              <a:t>() =&gt; collision rates, difference line and bacterial endpoint =&gt; needed to add </a:t>
            </a:r>
            <a:r>
              <a:rPr lang="en-US" sz="2000" dirty="0" err="1"/>
              <a:t>draw_key_cust</a:t>
            </a:r>
            <a:r>
              <a:rPr lang="en-US" sz="2000" dirty="0"/>
              <a:t>() to make sure that not both vertical and </a:t>
            </a:r>
            <a:r>
              <a:rPr lang="en-US" sz="2000" dirty="0" err="1"/>
              <a:t>geom_line</a:t>
            </a:r>
            <a:r>
              <a:rPr lang="en-US" sz="2000" dirty="0"/>
              <a:t> will be present in legend but separated</a:t>
            </a:r>
          </a:p>
          <a:p>
            <a:pPr lvl="1"/>
            <a:r>
              <a:rPr lang="en-US" sz="2000" dirty="0"/>
              <a:t>Added the percentual decrease in collision rates between the test sample (T0) and the original seawater sample (WW) =&gt; NJ2020_abundance.csv consist of the original abundances for each experiment (</a:t>
            </a:r>
            <a:r>
              <a:rPr lang="en-US" sz="2000" dirty="0" err="1"/>
              <a:t>WW_sample</a:t>
            </a:r>
            <a:r>
              <a:rPr lang="en-US" sz="2000" dirty="0"/>
              <a:t>) =&gt;</a:t>
            </a:r>
            <a:r>
              <a:rPr lang="en-US" sz="2000" b="1" dirty="0"/>
              <a:t> (CR_WW – CR_T0) / CR_WW * 100 </a:t>
            </a:r>
            <a:r>
              <a:rPr lang="en-US" sz="2000" dirty="0"/>
              <a:t> =&gt; added as text on figure</a:t>
            </a:r>
            <a:endParaRPr lang="en-US" sz="2000" b="1" dirty="0"/>
          </a:p>
          <a:p>
            <a:pPr lvl="1"/>
            <a:r>
              <a:rPr lang="en-US" sz="2000" dirty="0"/>
              <a:t>See script for function</a:t>
            </a:r>
          </a:p>
          <a:p>
            <a:pPr lvl="1"/>
            <a:endParaRPr lang="en-US" dirty="0"/>
          </a:p>
          <a:p>
            <a:pPr lvl="1"/>
            <a:endParaRPr lang="en-US" dirty="0"/>
          </a:p>
          <a:p>
            <a:pPr lvl="1"/>
            <a:endParaRPr lang="en-US" dirty="0"/>
          </a:p>
          <a:p>
            <a:pPr lvl="1"/>
            <a:endParaRPr lang="en-US" dirty="0"/>
          </a:p>
        </p:txBody>
      </p:sp>
    </p:spTree>
    <p:extLst>
      <p:ext uri="{BB962C8B-B14F-4D97-AF65-F5344CB8AC3E}">
        <p14:creationId xmlns:p14="http://schemas.microsoft.com/office/powerpoint/2010/main" val="2920550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CBE3DDA-C7C1-F21C-70FF-7F1A3BC1E8F2}"/>
              </a:ext>
            </a:extLst>
          </p:cNvPr>
          <p:cNvSpPr>
            <a:spLocks noGrp="1"/>
          </p:cNvSpPr>
          <p:nvPr>
            <p:ph type="title"/>
          </p:nvPr>
        </p:nvSpPr>
        <p:spPr/>
        <p:txBody>
          <a:bodyPr/>
          <a:lstStyle/>
          <a:p>
            <a:r>
              <a:rPr lang="en-US" dirty="0"/>
              <a:t>Source File for Step 2</a:t>
            </a:r>
          </a:p>
        </p:txBody>
      </p:sp>
      <p:sp>
        <p:nvSpPr>
          <p:cNvPr id="3" name="Tijdelijke aanduiding voor inhoud 2">
            <a:extLst>
              <a:ext uri="{FF2B5EF4-FFF2-40B4-BE49-F238E27FC236}">
                <a16:creationId xmlns:a16="http://schemas.microsoft.com/office/drawing/2014/main" id="{ECFBB5A1-B34C-233E-1DF8-9C57DF8A108F}"/>
              </a:ext>
            </a:extLst>
          </p:cNvPr>
          <p:cNvSpPr>
            <a:spLocks noGrp="1"/>
          </p:cNvSpPr>
          <p:nvPr>
            <p:ph idx="1"/>
          </p:nvPr>
        </p:nvSpPr>
        <p:spPr/>
        <p:txBody>
          <a:bodyPr/>
          <a:lstStyle/>
          <a:p>
            <a:r>
              <a:rPr lang="en-US" dirty="0"/>
              <a:t>Consist of general setup and all the functions needed to calculate viral production</a:t>
            </a:r>
          </a:p>
          <a:p>
            <a:r>
              <a:rPr lang="en-US" dirty="0" err="1"/>
              <a:t>vp_calc_functions.R</a:t>
            </a:r>
            <a:r>
              <a:rPr lang="en-US" dirty="0"/>
              <a:t> + </a:t>
            </a:r>
            <a:r>
              <a:rPr lang="en-US" dirty="0" err="1"/>
              <a:t>sourcesourcebaby.R</a:t>
            </a:r>
            <a:r>
              <a:rPr lang="en-US" dirty="0"/>
              <a:t> =&gt; </a:t>
            </a:r>
            <a:r>
              <a:rPr lang="en-US" dirty="0">
                <a:solidFill>
                  <a:srgbClr val="FF0000"/>
                </a:solidFill>
              </a:rPr>
              <a:t>viral_production_step2_source.R</a:t>
            </a:r>
          </a:p>
          <a:p>
            <a:r>
              <a:rPr lang="en-US" dirty="0"/>
              <a:t>Beginning of script has some general information about current step and checks if all the necessary packages are installed</a:t>
            </a:r>
          </a:p>
        </p:txBody>
      </p:sp>
    </p:spTree>
    <p:extLst>
      <p:ext uri="{BB962C8B-B14F-4D97-AF65-F5344CB8AC3E}">
        <p14:creationId xmlns:p14="http://schemas.microsoft.com/office/powerpoint/2010/main" val="376977823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CD13CAC-A0E6-D300-D815-3F6425A709F3}"/>
              </a:ext>
            </a:extLst>
          </p:cNvPr>
          <p:cNvSpPr>
            <a:spLocks noGrp="1"/>
          </p:cNvSpPr>
          <p:nvPr>
            <p:ph type="title"/>
          </p:nvPr>
        </p:nvSpPr>
        <p:spPr/>
        <p:txBody>
          <a:bodyPr/>
          <a:lstStyle/>
          <a:p>
            <a:endParaRPr lang="en-US"/>
          </a:p>
        </p:txBody>
      </p:sp>
      <p:pic>
        <p:nvPicPr>
          <p:cNvPr id="7" name="Tijdelijke aanduiding voor inhoud 6">
            <a:extLst>
              <a:ext uri="{FF2B5EF4-FFF2-40B4-BE49-F238E27FC236}">
                <a16:creationId xmlns:a16="http://schemas.microsoft.com/office/drawing/2014/main" id="{BCB60A70-0C34-F077-9BDB-38F9900BE68B}"/>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1699" y="760039"/>
            <a:ext cx="10008601" cy="5337921"/>
          </a:xfrm>
        </p:spPr>
      </p:pic>
    </p:spTree>
    <p:extLst>
      <p:ext uri="{BB962C8B-B14F-4D97-AF65-F5344CB8AC3E}">
        <p14:creationId xmlns:p14="http://schemas.microsoft.com/office/powerpoint/2010/main" val="49108096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7B885BB-01D7-0F8E-5B14-C74E188176EB}"/>
              </a:ext>
            </a:extLst>
          </p:cNvPr>
          <p:cNvSpPr>
            <a:spLocks noGrp="1"/>
          </p:cNvSpPr>
          <p:nvPr>
            <p:ph type="title"/>
          </p:nvPr>
        </p:nvSpPr>
        <p:spPr/>
        <p:txBody>
          <a:bodyPr/>
          <a:lstStyle/>
          <a:p>
            <a:r>
              <a:rPr lang="en-US" dirty="0"/>
              <a:t>3. Analyzing </a:t>
            </a:r>
            <a:r>
              <a:rPr lang="en-US"/>
              <a:t>VP_results</a:t>
            </a:r>
          </a:p>
        </p:txBody>
      </p:sp>
      <p:sp>
        <p:nvSpPr>
          <p:cNvPr id="3" name="Tijdelijke aanduiding voor inhoud 2">
            <a:extLst>
              <a:ext uri="{FF2B5EF4-FFF2-40B4-BE49-F238E27FC236}">
                <a16:creationId xmlns:a16="http://schemas.microsoft.com/office/drawing/2014/main" id="{9A44CCCF-1D27-C13D-8546-7E2CFC342861}"/>
              </a:ext>
            </a:extLst>
          </p:cNvPr>
          <p:cNvSpPr>
            <a:spLocks noGrp="1"/>
          </p:cNvSpPr>
          <p:nvPr>
            <p:ph idx="1"/>
          </p:nvPr>
        </p:nvSpPr>
        <p:spPr/>
        <p:txBody>
          <a:bodyPr>
            <a:normAutofit lnSpcReduction="10000"/>
          </a:bodyPr>
          <a:lstStyle/>
          <a:p>
            <a:r>
              <a:rPr lang="en-US" dirty="0"/>
              <a:t>I change the timepoints when reading in the data: 9 -&gt; 17; 12 -&gt; 20 =&gt; different values were become I guess because sometimes in the arrange(), I added a factor(Timepoint) for a clearer output </a:t>
            </a:r>
            <a:r>
              <a:rPr lang="en-US" dirty="0" err="1"/>
              <a:t>dataframe</a:t>
            </a:r>
            <a:endParaRPr lang="en-US" dirty="0"/>
          </a:p>
          <a:p>
            <a:r>
              <a:rPr lang="en-US" dirty="0" err="1">
                <a:solidFill>
                  <a:srgbClr val="FF0000"/>
                </a:solidFill>
              </a:rPr>
              <a:t>Analyze_vpres</a:t>
            </a:r>
            <a:r>
              <a:rPr lang="en-US" dirty="0">
                <a:solidFill>
                  <a:srgbClr val="FF0000"/>
                </a:solidFill>
              </a:rPr>
              <a:t>() </a:t>
            </a:r>
            <a:r>
              <a:rPr lang="en-US" dirty="0"/>
              <a:t>=&gt; three files necessary: </a:t>
            </a:r>
            <a:r>
              <a:rPr lang="en-US" dirty="0" err="1"/>
              <a:t>vpres</a:t>
            </a:r>
            <a:r>
              <a:rPr lang="en-US" dirty="0"/>
              <a:t> (output step 2), data (output step 1) &amp; abundance (abundances original sample)</a:t>
            </a:r>
          </a:p>
          <a:p>
            <a:pPr lvl="1"/>
            <a:r>
              <a:rPr lang="en-US" dirty="0"/>
              <a:t>Everything is in one function, starting of from </a:t>
            </a:r>
            <a:r>
              <a:rPr lang="en-US" dirty="0" err="1"/>
              <a:t>vpres</a:t>
            </a:r>
            <a:r>
              <a:rPr lang="en-US" dirty="0"/>
              <a:t> </a:t>
            </a:r>
            <a:r>
              <a:rPr lang="en-US" dirty="0" err="1"/>
              <a:t>dataframe</a:t>
            </a:r>
            <a:r>
              <a:rPr lang="en-US" dirty="0"/>
              <a:t> and add columns with the calculations =&gt; in the end one big </a:t>
            </a:r>
            <a:r>
              <a:rPr lang="en-US" dirty="0" err="1"/>
              <a:t>dataframe</a:t>
            </a:r>
            <a:endParaRPr lang="en-US" dirty="0"/>
          </a:p>
          <a:p>
            <a:pPr lvl="1"/>
            <a:r>
              <a:rPr lang="en-US" dirty="0"/>
              <a:t>Needed to add the absolute values of VP instead of rates as extra column for some of the formulas</a:t>
            </a:r>
          </a:p>
          <a:p>
            <a:pPr lvl="1"/>
            <a:r>
              <a:rPr lang="en-US" dirty="0"/>
              <a:t>See script for function</a:t>
            </a:r>
          </a:p>
          <a:p>
            <a:pPr lvl="1"/>
            <a:r>
              <a:rPr lang="en-US" dirty="0"/>
              <a:t>Next slide consist formulas used</a:t>
            </a:r>
          </a:p>
        </p:txBody>
      </p:sp>
    </p:spTree>
    <p:extLst>
      <p:ext uri="{BB962C8B-B14F-4D97-AF65-F5344CB8AC3E}">
        <p14:creationId xmlns:p14="http://schemas.microsoft.com/office/powerpoint/2010/main" val="110749738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EED2514-D70E-3924-A8B2-02741AB1B7E9}"/>
              </a:ext>
            </a:extLst>
          </p:cNvPr>
          <p:cNvSpPr>
            <a:spLocks noGrp="1"/>
          </p:cNvSpPr>
          <p:nvPr>
            <p:ph type="title"/>
          </p:nvPr>
        </p:nvSpPr>
        <p:spPr/>
        <p:txBody>
          <a:bodyPr/>
          <a:lstStyle/>
          <a:p>
            <a:endParaRPr lang="en-US"/>
          </a:p>
        </p:txBody>
      </p:sp>
      <p:sp>
        <p:nvSpPr>
          <p:cNvPr id="3" name="Tijdelijke aanduiding voor inhoud 2">
            <a:extLst>
              <a:ext uri="{FF2B5EF4-FFF2-40B4-BE49-F238E27FC236}">
                <a16:creationId xmlns:a16="http://schemas.microsoft.com/office/drawing/2014/main" id="{B090D23D-86A4-188C-1B49-B6F3C4C7C244}"/>
              </a:ext>
            </a:extLst>
          </p:cNvPr>
          <p:cNvSpPr>
            <a:spLocks noGrp="1"/>
          </p:cNvSpPr>
          <p:nvPr>
            <p:ph idx="1"/>
          </p:nvPr>
        </p:nvSpPr>
        <p:spPr/>
        <p:txBody>
          <a:bodyPr>
            <a:normAutofit lnSpcReduction="10000"/>
          </a:bodyPr>
          <a:lstStyle/>
          <a:p>
            <a:r>
              <a:rPr lang="en-US" dirty="0"/>
              <a:t>Correct results: VP values represent only 40% (40% Bacteria at T0) </a:t>
            </a:r>
          </a:p>
          <a:p>
            <a:pPr lvl="1"/>
            <a:r>
              <a:rPr lang="en-US" dirty="0"/>
              <a:t> </a:t>
            </a:r>
            <a:r>
              <a:rPr lang="en-US" b="1" dirty="0" err="1"/>
              <a:t>c_VP</a:t>
            </a:r>
            <a:r>
              <a:rPr lang="en-US" b="1" dirty="0"/>
              <a:t> = VP * (B_OS/B_0)</a:t>
            </a:r>
            <a:endParaRPr lang="en-US" dirty="0"/>
          </a:p>
          <a:p>
            <a:pPr lvl="1"/>
            <a:r>
              <a:rPr lang="en-US" b="1" dirty="0" err="1"/>
              <a:t>c_SE</a:t>
            </a:r>
            <a:r>
              <a:rPr lang="en-US" b="1" dirty="0"/>
              <a:t> = |</a:t>
            </a:r>
            <a:r>
              <a:rPr lang="en-US" b="1" dirty="0" err="1"/>
              <a:t>c_VP</a:t>
            </a:r>
            <a:r>
              <a:rPr lang="en-US" b="1" dirty="0"/>
              <a:t>| * (SE / |VP|)</a:t>
            </a:r>
          </a:p>
          <a:p>
            <a:pPr lvl="1"/>
            <a:r>
              <a:rPr lang="en-US" dirty="0"/>
              <a:t>Filter out VPC samples since VP (lytic </a:t>
            </a:r>
            <a:r>
              <a:rPr lang="en-US" dirty="0" err="1"/>
              <a:t>fase</a:t>
            </a:r>
            <a:r>
              <a:rPr lang="en-US" dirty="0"/>
              <a:t>) and Diff (lysogenic </a:t>
            </a:r>
            <a:r>
              <a:rPr lang="en-US" dirty="0" err="1"/>
              <a:t>fase</a:t>
            </a:r>
            <a:r>
              <a:rPr lang="en-US" dirty="0"/>
              <a:t>)</a:t>
            </a:r>
            <a:endParaRPr lang="en-US" b="1" dirty="0"/>
          </a:p>
          <a:p>
            <a:r>
              <a:rPr lang="en-US" dirty="0"/>
              <a:t>Lytic and Lysogenic VP: current corrected VP values correspond to amount VLP (virus-like particles) / mL h</a:t>
            </a:r>
          </a:p>
          <a:p>
            <a:pPr lvl="1"/>
            <a:r>
              <a:rPr lang="en-US" dirty="0"/>
              <a:t>for every </a:t>
            </a:r>
            <a:r>
              <a:rPr lang="en-US" dirty="0" err="1"/>
              <a:t>Time_Range</a:t>
            </a:r>
            <a:r>
              <a:rPr lang="en-US" dirty="0"/>
              <a:t> determine the %cells (VP = % </a:t>
            </a:r>
            <a:r>
              <a:rPr lang="en-US" dirty="0" err="1"/>
              <a:t>lytically</a:t>
            </a:r>
            <a:r>
              <a:rPr lang="en-US" dirty="0"/>
              <a:t> infected cells, Diff = % lysogenic cells)</a:t>
            </a:r>
          </a:p>
          <a:p>
            <a:pPr lvl="1"/>
            <a:r>
              <a:rPr lang="en-US" dirty="0"/>
              <a:t>Burst size: 10, 25, 40 =&gt; quick scroll through literature but couldn’t find any average values =&gt; higher burst size = lower percentage cells</a:t>
            </a:r>
          </a:p>
          <a:p>
            <a:pPr lvl="1"/>
            <a:r>
              <a:rPr lang="en-US" dirty="0"/>
              <a:t>Add first Bacterial abundance at T0 (B_T0)</a:t>
            </a:r>
          </a:p>
          <a:p>
            <a:pPr lvl="1"/>
            <a:r>
              <a:rPr lang="en-US" b="1" dirty="0"/>
              <a:t>%Cells = </a:t>
            </a:r>
            <a:r>
              <a:rPr lang="en-US" b="1" dirty="0" err="1"/>
              <a:t>abs_VP</a:t>
            </a:r>
            <a:r>
              <a:rPr lang="en-US" b="1" dirty="0"/>
              <a:t> * (100 / (B_T0 * BS)</a:t>
            </a:r>
          </a:p>
          <a:p>
            <a:pPr marL="971550" lvl="1" indent="-514350">
              <a:buFont typeface="+mj-lt"/>
              <a:buAutoNum type="arabicPeriod"/>
            </a:pPr>
            <a:endParaRPr lang="en-US" dirty="0"/>
          </a:p>
        </p:txBody>
      </p:sp>
    </p:spTree>
    <p:extLst>
      <p:ext uri="{BB962C8B-B14F-4D97-AF65-F5344CB8AC3E}">
        <p14:creationId xmlns:p14="http://schemas.microsoft.com/office/powerpoint/2010/main" val="293903607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EF3C935-68A5-A87D-7F06-00D3436E584D}"/>
              </a:ext>
            </a:extLst>
          </p:cNvPr>
          <p:cNvSpPr>
            <a:spLocks noGrp="1"/>
          </p:cNvSpPr>
          <p:nvPr>
            <p:ph type="title"/>
          </p:nvPr>
        </p:nvSpPr>
        <p:spPr/>
        <p:txBody>
          <a:bodyPr/>
          <a:lstStyle/>
          <a:p>
            <a:endParaRPr lang="en-US"/>
          </a:p>
        </p:txBody>
      </p:sp>
      <p:sp>
        <p:nvSpPr>
          <p:cNvPr id="3" name="Tijdelijke aanduiding voor inhoud 2">
            <a:extLst>
              <a:ext uri="{FF2B5EF4-FFF2-40B4-BE49-F238E27FC236}">
                <a16:creationId xmlns:a16="http://schemas.microsoft.com/office/drawing/2014/main" id="{E6F5CADE-69B0-ABAC-481F-743182333A50}"/>
              </a:ext>
            </a:extLst>
          </p:cNvPr>
          <p:cNvSpPr>
            <a:spLocks noGrp="1"/>
          </p:cNvSpPr>
          <p:nvPr>
            <p:ph idx="1"/>
          </p:nvPr>
        </p:nvSpPr>
        <p:spPr/>
        <p:txBody>
          <a:bodyPr>
            <a:normAutofit fontScale="92500" lnSpcReduction="20000"/>
          </a:bodyPr>
          <a:lstStyle/>
          <a:p>
            <a:r>
              <a:rPr lang="en-US" dirty="0"/>
              <a:t>Lysis and Lysogenic rate of bacteria</a:t>
            </a:r>
          </a:p>
          <a:p>
            <a:pPr lvl="1"/>
            <a:r>
              <a:rPr lang="en-US" dirty="0"/>
              <a:t>Rate for each burst size: </a:t>
            </a:r>
            <a:r>
              <a:rPr lang="en-US" b="1" dirty="0"/>
              <a:t>Rate = </a:t>
            </a:r>
            <a:r>
              <a:rPr lang="en-US" b="1" dirty="0" err="1"/>
              <a:t>c_VP</a:t>
            </a:r>
            <a:r>
              <a:rPr lang="en-US" b="1" dirty="0"/>
              <a:t> / BS</a:t>
            </a:r>
          </a:p>
          <a:p>
            <a:r>
              <a:rPr lang="en-US" dirty="0"/>
              <a:t>% bacterial production lysed </a:t>
            </a:r>
          </a:p>
          <a:p>
            <a:pPr lvl="1"/>
            <a:r>
              <a:rPr lang="en-US" b="1" dirty="0"/>
              <a:t>%</a:t>
            </a:r>
            <a:r>
              <a:rPr lang="en-US" b="1" dirty="0" err="1"/>
              <a:t>BP_Lysed</a:t>
            </a:r>
            <a:r>
              <a:rPr lang="en-US" b="1" dirty="0"/>
              <a:t> = Rate / BSP_OS</a:t>
            </a:r>
          </a:p>
          <a:p>
            <a:pPr lvl="2"/>
            <a:r>
              <a:rPr lang="en-US" dirty="0"/>
              <a:t>NA value for </a:t>
            </a:r>
            <a:r>
              <a:rPr lang="en-US" dirty="0" err="1"/>
              <a:t>Diff_samples</a:t>
            </a:r>
            <a:r>
              <a:rPr lang="en-US" dirty="0"/>
              <a:t> since they represent Lysogeny</a:t>
            </a:r>
          </a:p>
          <a:p>
            <a:pPr lvl="2"/>
            <a:r>
              <a:rPr lang="en-US" dirty="0"/>
              <a:t>BSP_OS = bacterial secondary production =&gt; took value from VIPCAL?</a:t>
            </a:r>
          </a:p>
          <a:p>
            <a:r>
              <a:rPr lang="en-US" dirty="0"/>
              <a:t>% bacterial loss per day</a:t>
            </a:r>
          </a:p>
          <a:p>
            <a:pPr lvl="1"/>
            <a:r>
              <a:rPr lang="en-US" b="1" dirty="0"/>
              <a:t>%</a:t>
            </a:r>
            <a:r>
              <a:rPr lang="en-US" b="1" dirty="0" err="1"/>
              <a:t>B_Loss</a:t>
            </a:r>
            <a:r>
              <a:rPr lang="en-US" dirty="0"/>
              <a:t> </a:t>
            </a:r>
            <a:r>
              <a:rPr lang="en-US" b="1" dirty="0"/>
              <a:t>= ((Rate * 100) / B_OS) * 24</a:t>
            </a:r>
          </a:p>
          <a:p>
            <a:pPr lvl="1"/>
            <a:r>
              <a:rPr lang="en-US" dirty="0"/>
              <a:t>Again, NA for Diff samples since %</a:t>
            </a:r>
            <a:r>
              <a:rPr lang="en-US" dirty="0" err="1"/>
              <a:t>B_Loss</a:t>
            </a:r>
            <a:r>
              <a:rPr lang="en-US" dirty="0"/>
              <a:t> represents the rate at which bacteria are removed due to viral lysis</a:t>
            </a:r>
          </a:p>
          <a:p>
            <a:r>
              <a:rPr lang="en-US" dirty="0"/>
              <a:t>Viral turnover time</a:t>
            </a:r>
          </a:p>
          <a:p>
            <a:pPr lvl="1"/>
            <a:r>
              <a:rPr lang="en-US" dirty="0"/>
              <a:t>First need to add V_OS = viral abundance at original sample</a:t>
            </a:r>
          </a:p>
          <a:p>
            <a:pPr lvl="1"/>
            <a:r>
              <a:rPr lang="en-US" b="1" dirty="0"/>
              <a:t>V_TT = </a:t>
            </a:r>
            <a:r>
              <a:rPr lang="en-US" b="1" dirty="0" err="1"/>
              <a:t>c_VP</a:t>
            </a:r>
            <a:r>
              <a:rPr lang="en-US" b="1" dirty="0"/>
              <a:t>/ V_OS</a:t>
            </a:r>
          </a:p>
          <a:p>
            <a:endParaRPr lang="en-US" dirty="0"/>
          </a:p>
        </p:txBody>
      </p:sp>
    </p:spTree>
    <p:extLst>
      <p:ext uri="{BB962C8B-B14F-4D97-AF65-F5344CB8AC3E}">
        <p14:creationId xmlns:p14="http://schemas.microsoft.com/office/powerpoint/2010/main" val="373198795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CA98DDC-3232-219C-21F8-4A9AB9740053}"/>
              </a:ext>
            </a:extLst>
          </p:cNvPr>
          <p:cNvSpPr>
            <a:spLocks noGrp="1"/>
          </p:cNvSpPr>
          <p:nvPr>
            <p:ph type="title"/>
          </p:nvPr>
        </p:nvSpPr>
        <p:spPr/>
        <p:txBody>
          <a:bodyPr/>
          <a:lstStyle/>
          <a:p>
            <a:endParaRPr lang="en-US"/>
          </a:p>
        </p:txBody>
      </p:sp>
      <p:sp>
        <p:nvSpPr>
          <p:cNvPr id="3" name="Tijdelijke aanduiding voor inhoud 2">
            <a:extLst>
              <a:ext uri="{FF2B5EF4-FFF2-40B4-BE49-F238E27FC236}">
                <a16:creationId xmlns:a16="http://schemas.microsoft.com/office/drawing/2014/main" id="{DF7F300E-BE1C-1121-EBDC-5858E9630E6D}"/>
              </a:ext>
            </a:extLst>
          </p:cNvPr>
          <p:cNvSpPr>
            <a:spLocks noGrp="1"/>
          </p:cNvSpPr>
          <p:nvPr>
            <p:ph idx="1"/>
          </p:nvPr>
        </p:nvSpPr>
        <p:spPr/>
        <p:txBody>
          <a:bodyPr>
            <a:normAutofit/>
          </a:bodyPr>
          <a:lstStyle/>
          <a:p>
            <a:r>
              <a:rPr lang="en-US" sz="2000" dirty="0"/>
              <a:t>Nutrient release in bacteria and viruses: C, N, P</a:t>
            </a:r>
          </a:p>
          <a:p>
            <a:pPr lvl="1"/>
            <a:r>
              <a:rPr lang="en-US" sz="1800" dirty="0"/>
              <a:t>Bacteria:</a:t>
            </a:r>
          </a:p>
          <a:p>
            <a:pPr lvl="2"/>
            <a:r>
              <a:rPr lang="en-US" sz="1600" dirty="0"/>
              <a:t>Article from 1996 (</a:t>
            </a:r>
            <a:r>
              <a:rPr lang="en-US" sz="1600" b="1" dirty="0"/>
              <a:t>probably too old</a:t>
            </a:r>
            <a:r>
              <a:rPr lang="en-US" sz="1600" dirty="0"/>
              <a:t>), native bacteria were sampled from different locations in Scandinavia =&gt; </a:t>
            </a:r>
            <a:r>
              <a:rPr lang="en-US" sz="1600" dirty="0" err="1"/>
              <a:t>Raunefjorden</a:t>
            </a:r>
            <a:r>
              <a:rPr lang="en-US" sz="1600" dirty="0"/>
              <a:t>, Norway = just outside the North Sea</a:t>
            </a:r>
          </a:p>
          <a:p>
            <a:pPr lvl="2"/>
            <a:r>
              <a:rPr lang="en-US" sz="1600" dirty="0"/>
              <a:t>Element content for C, N and P taken from </a:t>
            </a:r>
            <a:r>
              <a:rPr lang="en-US" sz="1600" dirty="0" err="1"/>
              <a:t>Raunefjorden</a:t>
            </a:r>
            <a:r>
              <a:rPr lang="en-US" sz="1600" dirty="0"/>
              <a:t>, October 1993</a:t>
            </a:r>
          </a:p>
          <a:p>
            <a:pPr lvl="2"/>
            <a:r>
              <a:rPr lang="en-US" sz="1600" b="1" dirty="0"/>
              <a:t>B_DO(C/N/P) = Rate * (C/N/P)_B</a:t>
            </a:r>
          </a:p>
          <a:p>
            <a:pPr lvl="2"/>
            <a:endParaRPr lang="en-US" sz="1600" dirty="0"/>
          </a:p>
          <a:p>
            <a:pPr lvl="2"/>
            <a:endParaRPr lang="en-US" sz="1600" dirty="0"/>
          </a:p>
          <a:p>
            <a:pPr lvl="2"/>
            <a:endParaRPr lang="en-US" sz="1600" dirty="0"/>
          </a:p>
          <a:p>
            <a:pPr lvl="2"/>
            <a:r>
              <a:rPr lang="en-US" sz="1600" dirty="0"/>
              <a:t>Found another article! (2002)</a:t>
            </a:r>
          </a:p>
        </p:txBody>
      </p:sp>
      <p:pic>
        <p:nvPicPr>
          <p:cNvPr id="5" name="Afbeelding 4">
            <a:extLst>
              <a:ext uri="{FF2B5EF4-FFF2-40B4-BE49-F238E27FC236}">
                <a16:creationId xmlns:a16="http://schemas.microsoft.com/office/drawing/2014/main" id="{A7C7884C-DECA-277F-0036-79DC28B3BDBD}"/>
              </a:ext>
            </a:extLst>
          </p:cNvPr>
          <p:cNvPicPr>
            <a:picLocks noChangeAspect="1"/>
          </p:cNvPicPr>
          <p:nvPr/>
        </p:nvPicPr>
        <p:blipFill>
          <a:blip r:embed="rId2"/>
          <a:stretch>
            <a:fillRect/>
          </a:stretch>
        </p:blipFill>
        <p:spPr>
          <a:xfrm>
            <a:off x="8341743" y="2850112"/>
            <a:ext cx="3012057" cy="3792228"/>
          </a:xfrm>
          <a:prstGeom prst="rect">
            <a:avLst/>
          </a:prstGeom>
        </p:spPr>
      </p:pic>
      <p:pic>
        <p:nvPicPr>
          <p:cNvPr id="7" name="Afbeelding 6">
            <a:extLst>
              <a:ext uri="{FF2B5EF4-FFF2-40B4-BE49-F238E27FC236}">
                <a16:creationId xmlns:a16="http://schemas.microsoft.com/office/drawing/2014/main" id="{3736FA4F-8FD0-9AC2-1579-D6E973A854E1}"/>
              </a:ext>
            </a:extLst>
          </p:cNvPr>
          <p:cNvPicPr>
            <a:picLocks noChangeAspect="1"/>
          </p:cNvPicPr>
          <p:nvPr/>
        </p:nvPicPr>
        <p:blipFill>
          <a:blip r:embed="rId3"/>
          <a:stretch>
            <a:fillRect/>
          </a:stretch>
        </p:blipFill>
        <p:spPr>
          <a:xfrm>
            <a:off x="5105607" y="3429000"/>
            <a:ext cx="2892006" cy="3213340"/>
          </a:xfrm>
          <a:prstGeom prst="rect">
            <a:avLst/>
          </a:prstGeom>
        </p:spPr>
      </p:pic>
    </p:spTree>
    <p:extLst>
      <p:ext uri="{BB962C8B-B14F-4D97-AF65-F5344CB8AC3E}">
        <p14:creationId xmlns:p14="http://schemas.microsoft.com/office/powerpoint/2010/main" val="159468427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342D164-0457-ECBD-B567-F3292B052C98}"/>
              </a:ext>
            </a:extLst>
          </p:cNvPr>
          <p:cNvSpPr>
            <a:spLocks noGrp="1"/>
          </p:cNvSpPr>
          <p:nvPr>
            <p:ph type="title"/>
          </p:nvPr>
        </p:nvSpPr>
        <p:spPr/>
        <p:txBody>
          <a:bodyPr/>
          <a:lstStyle/>
          <a:p>
            <a:endParaRPr lang="en-US"/>
          </a:p>
        </p:txBody>
      </p:sp>
      <p:sp>
        <p:nvSpPr>
          <p:cNvPr id="3" name="Tijdelijke aanduiding voor inhoud 2">
            <a:extLst>
              <a:ext uri="{FF2B5EF4-FFF2-40B4-BE49-F238E27FC236}">
                <a16:creationId xmlns:a16="http://schemas.microsoft.com/office/drawing/2014/main" id="{502D6EC9-30B1-24E4-D05C-33C9714511D3}"/>
              </a:ext>
            </a:extLst>
          </p:cNvPr>
          <p:cNvSpPr>
            <a:spLocks noGrp="1"/>
          </p:cNvSpPr>
          <p:nvPr>
            <p:ph idx="1"/>
          </p:nvPr>
        </p:nvSpPr>
        <p:spPr/>
        <p:txBody>
          <a:bodyPr/>
          <a:lstStyle/>
          <a:p>
            <a:pPr lvl="1"/>
            <a:r>
              <a:rPr lang="en-US" dirty="0"/>
              <a:t>Viruses:</a:t>
            </a:r>
          </a:p>
          <a:p>
            <a:pPr lvl="2"/>
            <a:r>
              <a:rPr lang="en-US" dirty="0"/>
              <a:t>Article from 2014, biophysical scaling model of intact virus particles that has been validated using sequence and structural information to quantify differences in element stoichiometry of marine viruses compared with their microbial hosts</a:t>
            </a:r>
          </a:p>
          <a:p>
            <a:pPr lvl="3"/>
            <a:r>
              <a:rPr lang="en-US" dirty="0"/>
              <a:t>Estimate the number of macromolecules of a virus particles head (capsid + genetic material) with geometric model =&gt; similar, estimation of elemental content in virus tails</a:t>
            </a:r>
          </a:p>
          <a:p>
            <a:pPr lvl="3"/>
            <a:r>
              <a:rPr lang="en-US" dirty="0"/>
              <a:t>Out of the table: </a:t>
            </a:r>
            <a:r>
              <a:rPr lang="en-US" i="1" dirty="0" err="1"/>
              <a:t>Synechococcus</a:t>
            </a:r>
            <a:r>
              <a:rPr lang="en-US" i="1" dirty="0"/>
              <a:t> (phage Syn5)</a:t>
            </a:r>
            <a:r>
              <a:rPr lang="en-US" dirty="0"/>
              <a:t> is a known marine viruses =&gt; used these number of atoms of C/N/P</a:t>
            </a:r>
          </a:p>
          <a:p>
            <a:pPr lvl="2"/>
            <a:r>
              <a:rPr lang="en-US" sz="1800" b="1" dirty="0"/>
              <a:t>C/N/P_V = (C/N/</a:t>
            </a:r>
            <a:r>
              <a:rPr lang="en-US" sz="1800" b="1" dirty="0" err="1"/>
              <a:t>P_value</a:t>
            </a:r>
            <a:r>
              <a:rPr lang="en-US" sz="1800" b="1" dirty="0"/>
              <a:t> / </a:t>
            </a:r>
            <a:r>
              <a:rPr lang="en-US" sz="1800" b="1" dirty="0" err="1"/>
              <a:t>N_Avogadro</a:t>
            </a:r>
            <a:r>
              <a:rPr lang="en-US" sz="1800" b="1" dirty="0"/>
              <a:t>) * Molecular Mass</a:t>
            </a:r>
          </a:p>
          <a:p>
            <a:pPr lvl="2"/>
            <a:r>
              <a:rPr lang="en-US" sz="1800" b="1" dirty="0"/>
              <a:t>V_DO(C/N/P) = VP* (C/N/P)_V</a:t>
            </a:r>
            <a:endParaRPr lang="en-US" sz="1800" dirty="0"/>
          </a:p>
          <a:p>
            <a:pPr lvl="3"/>
            <a:r>
              <a:rPr lang="en-US" sz="1600" dirty="0"/>
              <a:t>Took here the viral turnover time or do I also need to use lysis rate of bacteria?</a:t>
            </a:r>
          </a:p>
          <a:p>
            <a:pPr lvl="2"/>
            <a:endParaRPr lang="en-US" dirty="0"/>
          </a:p>
          <a:p>
            <a:pPr lvl="2"/>
            <a:endParaRPr lang="en-US" dirty="0"/>
          </a:p>
          <a:p>
            <a:pPr lvl="2"/>
            <a:endParaRPr lang="en-US" dirty="0"/>
          </a:p>
        </p:txBody>
      </p:sp>
    </p:spTree>
    <p:extLst>
      <p:ext uri="{BB962C8B-B14F-4D97-AF65-F5344CB8AC3E}">
        <p14:creationId xmlns:p14="http://schemas.microsoft.com/office/powerpoint/2010/main" val="253288360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0A5BD7D-1E81-6DFA-8A5E-7F2623ACA286}"/>
              </a:ext>
            </a:extLst>
          </p:cNvPr>
          <p:cNvSpPr>
            <a:spLocks noGrp="1"/>
          </p:cNvSpPr>
          <p:nvPr>
            <p:ph type="title"/>
          </p:nvPr>
        </p:nvSpPr>
        <p:spPr/>
        <p:txBody>
          <a:bodyPr/>
          <a:lstStyle/>
          <a:p>
            <a:endParaRPr lang="en-US"/>
          </a:p>
        </p:txBody>
      </p:sp>
      <p:sp>
        <p:nvSpPr>
          <p:cNvPr id="3" name="Tijdelijke aanduiding voor inhoud 2">
            <a:extLst>
              <a:ext uri="{FF2B5EF4-FFF2-40B4-BE49-F238E27FC236}">
                <a16:creationId xmlns:a16="http://schemas.microsoft.com/office/drawing/2014/main" id="{1E6EA41C-B615-D375-922C-9C038A5E1DCA}"/>
              </a:ext>
            </a:extLst>
          </p:cNvPr>
          <p:cNvSpPr>
            <a:spLocks noGrp="1"/>
          </p:cNvSpPr>
          <p:nvPr>
            <p:ph idx="1"/>
          </p:nvPr>
        </p:nvSpPr>
        <p:spPr/>
        <p:txBody>
          <a:bodyPr/>
          <a:lstStyle/>
          <a:p>
            <a:endParaRPr lang="en-US"/>
          </a:p>
        </p:txBody>
      </p:sp>
      <p:pic>
        <p:nvPicPr>
          <p:cNvPr id="5" name="Afbeelding 4">
            <a:extLst>
              <a:ext uri="{FF2B5EF4-FFF2-40B4-BE49-F238E27FC236}">
                <a16:creationId xmlns:a16="http://schemas.microsoft.com/office/drawing/2014/main" id="{6E8C8A52-CCC0-D465-5E49-16AA4D8E254B}"/>
              </a:ext>
            </a:extLst>
          </p:cNvPr>
          <p:cNvPicPr>
            <a:picLocks noChangeAspect="1"/>
          </p:cNvPicPr>
          <p:nvPr/>
        </p:nvPicPr>
        <p:blipFill>
          <a:blip r:embed="rId2"/>
          <a:stretch>
            <a:fillRect/>
          </a:stretch>
        </p:blipFill>
        <p:spPr>
          <a:xfrm>
            <a:off x="518165" y="2820940"/>
            <a:ext cx="11155670" cy="2360707"/>
          </a:xfrm>
          <a:prstGeom prst="rect">
            <a:avLst/>
          </a:prstGeom>
        </p:spPr>
      </p:pic>
    </p:spTree>
    <p:extLst>
      <p:ext uri="{BB962C8B-B14F-4D97-AF65-F5344CB8AC3E}">
        <p14:creationId xmlns:p14="http://schemas.microsoft.com/office/powerpoint/2010/main" val="39862155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0D3E2AE-C0FE-E469-F7E0-7F4A2FFF95BE}"/>
              </a:ext>
            </a:extLst>
          </p:cNvPr>
          <p:cNvSpPr>
            <a:spLocks noGrp="1"/>
          </p:cNvSpPr>
          <p:nvPr>
            <p:ph type="ctrTitle"/>
          </p:nvPr>
        </p:nvSpPr>
        <p:spPr/>
        <p:txBody>
          <a:bodyPr/>
          <a:lstStyle/>
          <a:p>
            <a:r>
              <a:rPr lang="en-US" dirty="0"/>
              <a:t>Week 3</a:t>
            </a:r>
          </a:p>
        </p:txBody>
      </p:sp>
      <p:sp>
        <p:nvSpPr>
          <p:cNvPr id="3" name="Ondertitel 2">
            <a:extLst>
              <a:ext uri="{FF2B5EF4-FFF2-40B4-BE49-F238E27FC236}">
                <a16:creationId xmlns:a16="http://schemas.microsoft.com/office/drawing/2014/main" id="{24184259-8D78-C691-699E-1EAF3625E654}"/>
              </a:ext>
            </a:extLst>
          </p:cNvPr>
          <p:cNvSpPr>
            <a:spLocks noGrp="1"/>
          </p:cNvSpPr>
          <p:nvPr>
            <p:ph type="subTitle" idx="1"/>
          </p:nvPr>
        </p:nvSpPr>
        <p:spPr/>
        <p:txBody>
          <a:bodyPr/>
          <a:lstStyle/>
          <a:p>
            <a:r>
              <a:rPr lang="en-US" dirty="0"/>
              <a:t>18/08 – 23/08</a:t>
            </a:r>
          </a:p>
        </p:txBody>
      </p:sp>
    </p:spTree>
    <p:extLst>
      <p:ext uri="{BB962C8B-B14F-4D97-AF65-F5344CB8AC3E}">
        <p14:creationId xmlns:p14="http://schemas.microsoft.com/office/powerpoint/2010/main" val="207455393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533E1B7-D508-E9C6-54A7-B12A11E0D920}"/>
              </a:ext>
            </a:extLst>
          </p:cNvPr>
          <p:cNvSpPr>
            <a:spLocks noGrp="1"/>
          </p:cNvSpPr>
          <p:nvPr>
            <p:ph type="title"/>
          </p:nvPr>
        </p:nvSpPr>
        <p:spPr/>
        <p:txBody>
          <a:bodyPr/>
          <a:lstStyle/>
          <a:p>
            <a:r>
              <a:rPr lang="en-US" dirty="0"/>
              <a:t>Updating Step 2: some minor bugs</a:t>
            </a:r>
          </a:p>
        </p:txBody>
      </p:sp>
      <p:sp>
        <p:nvSpPr>
          <p:cNvPr id="3" name="Tijdelijke aanduiding voor inhoud 2">
            <a:extLst>
              <a:ext uri="{FF2B5EF4-FFF2-40B4-BE49-F238E27FC236}">
                <a16:creationId xmlns:a16="http://schemas.microsoft.com/office/drawing/2014/main" id="{E6694B45-7ABB-22C5-BE21-B535E2FC7E05}"/>
              </a:ext>
            </a:extLst>
          </p:cNvPr>
          <p:cNvSpPr>
            <a:spLocks noGrp="1"/>
          </p:cNvSpPr>
          <p:nvPr>
            <p:ph idx="1"/>
          </p:nvPr>
        </p:nvSpPr>
        <p:spPr/>
        <p:txBody>
          <a:bodyPr/>
          <a:lstStyle/>
          <a:p>
            <a:r>
              <a:rPr lang="en-US" dirty="0"/>
              <a:t>Every first time I run step 2: LM_AP (LM1) is not executed =&gt; warning </a:t>
            </a:r>
            <a:r>
              <a:rPr lang="en-US" dirty="0" err="1"/>
              <a:t>tidyverse</a:t>
            </a:r>
            <a:r>
              <a:rPr lang="en-US" dirty="0"/>
              <a:t>:: select</a:t>
            </a:r>
          </a:p>
          <a:p>
            <a:pPr lvl="1"/>
            <a:r>
              <a:rPr lang="en-US" dirty="0"/>
              <a:t>At every select/</a:t>
            </a:r>
            <a:r>
              <a:rPr lang="en-US" dirty="0" err="1"/>
              <a:t>pivot_longer</a:t>
            </a:r>
            <a:r>
              <a:rPr lang="en-US" dirty="0"/>
              <a:t>/unite needed to add </a:t>
            </a:r>
            <a:r>
              <a:rPr lang="en-US" dirty="0" err="1"/>
              <a:t>all_of</a:t>
            </a:r>
            <a:r>
              <a:rPr lang="en-US" dirty="0"/>
              <a:t>(c(…)) =&gt; use of external vector in selections is deprecated in </a:t>
            </a:r>
            <a:r>
              <a:rPr lang="en-US" dirty="0" err="1"/>
              <a:t>tidyselect</a:t>
            </a:r>
            <a:endParaRPr lang="en-US" dirty="0"/>
          </a:p>
          <a:p>
            <a:r>
              <a:rPr lang="en-US" dirty="0"/>
              <a:t>Adding a </a:t>
            </a:r>
            <a:r>
              <a:rPr lang="en-US" dirty="0" err="1"/>
              <a:t>mutate_at</a:t>
            </a:r>
            <a:r>
              <a:rPr lang="en-US" dirty="0"/>
              <a:t> step in each of the methods for joining with output </a:t>
            </a:r>
            <a:r>
              <a:rPr lang="en-US" dirty="0" err="1"/>
              <a:t>dataframe</a:t>
            </a:r>
            <a:endParaRPr lang="en-US" dirty="0"/>
          </a:p>
          <a:p>
            <a:pPr lvl="1"/>
            <a:r>
              <a:rPr lang="en-US" dirty="0"/>
              <a:t>Station Number keep as integer instead of character value</a:t>
            </a:r>
          </a:p>
          <a:p>
            <a:pPr lvl="1"/>
            <a:r>
              <a:rPr lang="en-US" dirty="0"/>
              <a:t>When doing </a:t>
            </a:r>
            <a:r>
              <a:rPr lang="en-US" dirty="0" err="1"/>
              <a:t>sapply</a:t>
            </a:r>
            <a:r>
              <a:rPr lang="en-US" dirty="0"/>
              <a:t> it was kept as character I guess</a:t>
            </a:r>
          </a:p>
          <a:p>
            <a:endParaRPr lang="en-US" dirty="0"/>
          </a:p>
          <a:p>
            <a:endParaRPr lang="en-US" dirty="0"/>
          </a:p>
        </p:txBody>
      </p:sp>
    </p:spTree>
    <p:extLst>
      <p:ext uri="{BB962C8B-B14F-4D97-AF65-F5344CB8AC3E}">
        <p14:creationId xmlns:p14="http://schemas.microsoft.com/office/powerpoint/2010/main" val="196323154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5F78035-B701-A062-3A8A-1A17D9DA2F1D}"/>
              </a:ext>
            </a:extLst>
          </p:cNvPr>
          <p:cNvSpPr>
            <a:spLocks noGrp="1"/>
          </p:cNvSpPr>
          <p:nvPr>
            <p:ph type="title"/>
          </p:nvPr>
        </p:nvSpPr>
        <p:spPr/>
        <p:txBody>
          <a:bodyPr/>
          <a:lstStyle/>
          <a:p>
            <a:endParaRPr lang="en-US"/>
          </a:p>
        </p:txBody>
      </p:sp>
      <p:sp>
        <p:nvSpPr>
          <p:cNvPr id="3" name="Tijdelijke aanduiding voor inhoud 2">
            <a:extLst>
              <a:ext uri="{FF2B5EF4-FFF2-40B4-BE49-F238E27FC236}">
                <a16:creationId xmlns:a16="http://schemas.microsoft.com/office/drawing/2014/main" id="{50FAAFE5-F538-0D1B-D23D-0FC578756326}"/>
              </a:ext>
            </a:extLst>
          </p:cNvPr>
          <p:cNvSpPr>
            <a:spLocks noGrp="1"/>
          </p:cNvSpPr>
          <p:nvPr>
            <p:ph idx="1"/>
          </p:nvPr>
        </p:nvSpPr>
        <p:spPr/>
        <p:txBody>
          <a:bodyPr/>
          <a:lstStyle/>
          <a:p>
            <a:r>
              <a:rPr lang="en-US" dirty="0"/>
              <a:t>Needed to add the absolute values of VP instead of rates as extra column for some of the formulas for analyzing results</a:t>
            </a:r>
          </a:p>
          <a:p>
            <a:pPr lvl="1"/>
            <a:r>
              <a:rPr lang="en-US" dirty="0"/>
              <a:t>For linear regression: multiply estimate with current </a:t>
            </a:r>
            <a:r>
              <a:rPr lang="en-US" dirty="0" err="1"/>
              <a:t>timerange</a:t>
            </a:r>
            <a:r>
              <a:rPr lang="en-US" dirty="0"/>
              <a:t> to get absolute value</a:t>
            </a:r>
          </a:p>
          <a:p>
            <a:pPr lvl="1"/>
            <a:r>
              <a:rPr lang="en-US" dirty="0"/>
              <a:t>For VIPCAL: don’t divide by </a:t>
            </a:r>
            <a:r>
              <a:rPr lang="en-US" dirty="0" err="1"/>
              <a:t>timerange</a:t>
            </a:r>
            <a:r>
              <a:rPr lang="en-US" dirty="0"/>
              <a:t>, just take sum of increments (peaks)</a:t>
            </a:r>
          </a:p>
          <a:p>
            <a:endParaRPr lang="en-US" dirty="0"/>
          </a:p>
        </p:txBody>
      </p:sp>
      <p:pic>
        <p:nvPicPr>
          <p:cNvPr id="4" name="Afbeelding 3">
            <a:extLst>
              <a:ext uri="{FF2B5EF4-FFF2-40B4-BE49-F238E27FC236}">
                <a16:creationId xmlns:a16="http://schemas.microsoft.com/office/drawing/2014/main" id="{790551C7-43E7-1A1D-E176-C233A8142937}"/>
              </a:ext>
            </a:extLst>
          </p:cNvPr>
          <p:cNvPicPr>
            <a:picLocks noChangeAspect="1"/>
          </p:cNvPicPr>
          <p:nvPr/>
        </p:nvPicPr>
        <p:blipFill>
          <a:blip r:embed="rId2"/>
          <a:stretch>
            <a:fillRect/>
          </a:stretch>
        </p:blipFill>
        <p:spPr>
          <a:xfrm>
            <a:off x="1455561" y="3859617"/>
            <a:ext cx="9280877" cy="428479"/>
          </a:xfrm>
          <a:prstGeom prst="rect">
            <a:avLst/>
          </a:prstGeom>
        </p:spPr>
      </p:pic>
      <p:pic>
        <p:nvPicPr>
          <p:cNvPr id="5" name="Afbeelding 4">
            <a:extLst>
              <a:ext uri="{FF2B5EF4-FFF2-40B4-BE49-F238E27FC236}">
                <a16:creationId xmlns:a16="http://schemas.microsoft.com/office/drawing/2014/main" id="{CCF95B2C-7C1A-BBEC-6AB9-FEE89C80CA5D}"/>
              </a:ext>
            </a:extLst>
          </p:cNvPr>
          <p:cNvPicPr>
            <a:picLocks noChangeAspect="1"/>
          </p:cNvPicPr>
          <p:nvPr/>
        </p:nvPicPr>
        <p:blipFill>
          <a:blip r:embed="rId3"/>
          <a:stretch>
            <a:fillRect/>
          </a:stretch>
        </p:blipFill>
        <p:spPr>
          <a:xfrm>
            <a:off x="3248560" y="4348921"/>
            <a:ext cx="5694877" cy="2143954"/>
          </a:xfrm>
          <a:prstGeom prst="rect">
            <a:avLst/>
          </a:prstGeom>
        </p:spPr>
      </p:pic>
    </p:spTree>
    <p:extLst>
      <p:ext uri="{BB962C8B-B14F-4D97-AF65-F5344CB8AC3E}">
        <p14:creationId xmlns:p14="http://schemas.microsoft.com/office/powerpoint/2010/main" val="25089531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C938B15-1E31-7F2F-5593-B927B2C3B95F}"/>
              </a:ext>
            </a:extLst>
          </p:cNvPr>
          <p:cNvSpPr>
            <a:spLocks noGrp="1"/>
          </p:cNvSpPr>
          <p:nvPr>
            <p:ph type="title"/>
          </p:nvPr>
        </p:nvSpPr>
        <p:spPr/>
        <p:txBody>
          <a:bodyPr/>
          <a:lstStyle/>
          <a:p>
            <a:endParaRPr lang="en-US"/>
          </a:p>
        </p:txBody>
      </p:sp>
      <p:pic>
        <p:nvPicPr>
          <p:cNvPr id="5" name="Tijdelijke aanduiding voor inhoud 4">
            <a:extLst>
              <a:ext uri="{FF2B5EF4-FFF2-40B4-BE49-F238E27FC236}">
                <a16:creationId xmlns:a16="http://schemas.microsoft.com/office/drawing/2014/main" id="{5E98E12F-7E1A-3DFC-1DBC-D7C0E15860C5}"/>
              </a:ext>
            </a:extLst>
          </p:cNvPr>
          <p:cNvPicPr>
            <a:picLocks noGrp="1" noChangeAspect="1"/>
          </p:cNvPicPr>
          <p:nvPr>
            <p:ph idx="1"/>
          </p:nvPr>
        </p:nvPicPr>
        <p:blipFill>
          <a:blip r:embed="rId2"/>
          <a:stretch>
            <a:fillRect/>
          </a:stretch>
        </p:blipFill>
        <p:spPr>
          <a:xfrm>
            <a:off x="615712" y="1493316"/>
            <a:ext cx="10960575" cy="3871367"/>
          </a:xfrm>
        </p:spPr>
      </p:pic>
    </p:spTree>
    <p:extLst>
      <p:ext uri="{BB962C8B-B14F-4D97-AF65-F5344CB8AC3E}">
        <p14:creationId xmlns:p14="http://schemas.microsoft.com/office/powerpoint/2010/main" val="330982668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49CB650-64AA-3AC0-60C1-E94AF880EF4E}"/>
              </a:ext>
            </a:extLst>
          </p:cNvPr>
          <p:cNvSpPr>
            <a:spLocks noGrp="1"/>
          </p:cNvSpPr>
          <p:nvPr>
            <p:ph type="title"/>
          </p:nvPr>
        </p:nvSpPr>
        <p:spPr/>
        <p:txBody>
          <a:bodyPr/>
          <a:lstStyle/>
          <a:p>
            <a:endParaRPr lang="en-US" dirty="0"/>
          </a:p>
        </p:txBody>
      </p:sp>
      <p:sp>
        <p:nvSpPr>
          <p:cNvPr id="3" name="Tijdelijke aanduiding voor inhoud 2">
            <a:extLst>
              <a:ext uri="{FF2B5EF4-FFF2-40B4-BE49-F238E27FC236}">
                <a16:creationId xmlns:a16="http://schemas.microsoft.com/office/drawing/2014/main" id="{9027E520-4DAB-1463-5303-BFED6060BA0C}"/>
              </a:ext>
            </a:extLst>
          </p:cNvPr>
          <p:cNvSpPr>
            <a:spLocks noGrp="1"/>
          </p:cNvSpPr>
          <p:nvPr>
            <p:ph idx="1"/>
          </p:nvPr>
        </p:nvSpPr>
        <p:spPr/>
        <p:txBody>
          <a:bodyPr/>
          <a:lstStyle/>
          <a:p>
            <a:r>
              <a:rPr lang="en-US" dirty="0"/>
              <a:t>Went again over all the functions of Step 2: Viral production calculation and everything works (with absolute </a:t>
            </a:r>
            <a:r>
              <a:rPr lang="en-US" dirty="0" err="1"/>
              <a:t>vp</a:t>
            </a:r>
            <a:r>
              <a:rPr lang="en-US" dirty="0"/>
              <a:t> values)</a:t>
            </a:r>
          </a:p>
          <a:p>
            <a:pPr lvl="1"/>
            <a:r>
              <a:rPr lang="en-US" dirty="0"/>
              <a:t>4 csv files are written:</a:t>
            </a:r>
          </a:p>
          <a:p>
            <a:pPr lvl="2"/>
            <a:r>
              <a:rPr lang="en-US" dirty="0" err="1"/>
              <a:t>Vp_calc_ALL</a:t>
            </a:r>
            <a:r>
              <a:rPr lang="en-US" dirty="0"/>
              <a:t> = all the results for each method</a:t>
            </a:r>
          </a:p>
          <a:p>
            <a:pPr lvl="2"/>
            <a:r>
              <a:rPr lang="en-US" dirty="0"/>
              <a:t>Vp_calc_24 = only the T0_T24 assay results =&gt; intermediate </a:t>
            </a:r>
            <a:r>
              <a:rPr lang="en-US" dirty="0" err="1"/>
              <a:t>Time_Ranges</a:t>
            </a:r>
            <a:r>
              <a:rPr lang="en-US" dirty="0"/>
              <a:t> are filtered out</a:t>
            </a:r>
          </a:p>
          <a:p>
            <a:pPr lvl="2"/>
            <a:r>
              <a:rPr lang="en-US" dirty="0" err="1"/>
              <a:t>Vp_calc_SR</a:t>
            </a:r>
            <a:r>
              <a:rPr lang="en-US" dirty="0"/>
              <a:t> = the results of separate replicate treatment (LM_2, VPCL_1) =&gt; in all csv, results of these two methods are averaged over the replicates after determining </a:t>
            </a:r>
            <a:r>
              <a:rPr lang="en-US" dirty="0" err="1"/>
              <a:t>vp</a:t>
            </a:r>
            <a:r>
              <a:rPr lang="en-US" dirty="0"/>
              <a:t> based on separate replicate treatment</a:t>
            </a:r>
          </a:p>
          <a:p>
            <a:pPr lvl="2"/>
            <a:r>
              <a:rPr lang="en-US" dirty="0" err="1"/>
              <a:t>Vp_calc_BP</a:t>
            </a:r>
            <a:r>
              <a:rPr lang="en-US" dirty="0"/>
              <a:t> = results but with bacterial endpoint taken into account =&gt; taken assay results of bacterial endpoint, same way as vp_calc_24</a:t>
            </a:r>
          </a:p>
        </p:txBody>
      </p:sp>
    </p:spTree>
    <p:extLst>
      <p:ext uri="{BB962C8B-B14F-4D97-AF65-F5344CB8AC3E}">
        <p14:creationId xmlns:p14="http://schemas.microsoft.com/office/powerpoint/2010/main" val="65053756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033ED0A-FF8B-4D54-EF16-4BA68C062C54}"/>
              </a:ext>
            </a:extLst>
          </p:cNvPr>
          <p:cNvSpPr>
            <a:spLocks noGrp="1"/>
          </p:cNvSpPr>
          <p:nvPr>
            <p:ph type="title"/>
          </p:nvPr>
        </p:nvSpPr>
        <p:spPr/>
        <p:txBody>
          <a:bodyPr/>
          <a:lstStyle/>
          <a:p>
            <a:r>
              <a:rPr lang="en-US" dirty="0"/>
              <a:t>Visualization</a:t>
            </a:r>
          </a:p>
        </p:txBody>
      </p:sp>
      <p:sp>
        <p:nvSpPr>
          <p:cNvPr id="3" name="Tijdelijke aanduiding voor inhoud 2">
            <a:extLst>
              <a:ext uri="{FF2B5EF4-FFF2-40B4-BE49-F238E27FC236}">
                <a16:creationId xmlns:a16="http://schemas.microsoft.com/office/drawing/2014/main" id="{3CE93325-58D4-153F-C68B-81507E8A632D}"/>
              </a:ext>
            </a:extLst>
          </p:cNvPr>
          <p:cNvSpPr>
            <a:spLocks noGrp="1"/>
          </p:cNvSpPr>
          <p:nvPr>
            <p:ph idx="1"/>
          </p:nvPr>
        </p:nvSpPr>
        <p:spPr/>
        <p:txBody>
          <a:bodyPr/>
          <a:lstStyle/>
          <a:p>
            <a:r>
              <a:rPr lang="en-US" dirty="0"/>
              <a:t>For Count overview:</a:t>
            </a:r>
          </a:p>
          <a:p>
            <a:pPr lvl="1"/>
            <a:r>
              <a:rPr lang="en-US" dirty="0"/>
              <a:t>Small change of y-axis =&gt; for some experiment the </a:t>
            </a:r>
            <a:r>
              <a:rPr lang="en-US" dirty="0" err="1"/>
              <a:t>Total_Virus</a:t>
            </a:r>
            <a:r>
              <a:rPr lang="en-US" dirty="0"/>
              <a:t> count is really high and was not visible due to limited y-axis =&gt; search for max and min value and changed axis according to that</a:t>
            </a:r>
          </a:p>
          <a:p>
            <a:pPr lvl="1"/>
            <a:r>
              <a:rPr lang="en-US" dirty="0"/>
              <a:t>Changed the factorization of the Time ranges within the </a:t>
            </a:r>
            <a:r>
              <a:rPr lang="en-US" dirty="0" err="1"/>
              <a:t>forloop</a:t>
            </a:r>
            <a:r>
              <a:rPr lang="en-US" dirty="0"/>
              <a:t> because experiments have different time ranges</a:t>
            </a:r>
          </a:p>
          <a:p>
            <a:r>
              <a:rPr lang="en-US" dirty="0"/>
              <a:t>For collision rates:</a:t>
            </a:r>
          </a:p>
          <a:p>
            <a:pPr lvl="1"/>
            <a:r>
              <a:rPr lang="en-US" dirty="0"/>
              <a:t>Fixed timepoint issues</a:t>
            </a:r>
          </a:p>
          <a:p>
            <a:pPr lvl="1"/>
            <a:endParaRPr lang="en-US" dirty="0"/>
          </a:p>
        </p:txBody>
      </p:sp>
    </p:spTree>
    <p:extLst>
      <p:ext uri="{BB962C8B-B14F-4D97-AF65-F5344CB8AC3E}">
        <p14:creationId xmlns:p14="http://schemas.microsoft.com/office/powerpoint/2010/main" val="372064613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6A31BEB-C068-F6E9-0C9C-B3DC6D792610}"/>
              </a:ext>
            </a:extLst>
          </p:cNvPr>
          <p:cNvSpPr>
            <a:spLocks noGrp="1"/>
          </p:cNvSpPr>
          <p:nvPr>
            <p:ph type="title"/>
          </p:nvPr>
        </p:nvSpPr>
        <p:spPr/>
        <p:txBody>
          <a:bodyPr/>
          <a:lstStyle/>
          <a:p>
            <a:r>
              <a:rPr lang="en-US" dirty="0"/>
              <a:t>Updated figures</a:t>
            </a:r>
          </a:p>
        </p:txBody>
      </p:sp>
      <p:pic>
        <p:nvPicPr>
          <p:cNvPr id="9" name="Tijdelijke aanduiding voor inhoud 8">
            <a:extLst>
              <a:ext uri="{FF2B5EF4-FFF2-40B4-BE49-F238E27FC236}">
                <a16:creationId xmlns:a16="http://schemas.microsoft.com/office/drawing/2014/main" id="{C664124E-E820-06DC-51E6-CA29B014B6D6}"/>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49513" y="1378849"/>
            <a:ext cx="5114026" cy="5114026"/>
          </a:xfrm>
        </p:spPr>
      </p:pic>
      <p:pic>
        <p:nvPicPr>
          <p:cNvPr id="11" name="Graphic 10">
            <a:extLst>
              <a:ext uri="{FF2B5EF4-FFF2-40B4-BE49-F238E27FC236}">
                <a16:creationId xmlns:a16="http://schemas.microsoft.com/office/drawing/2014/main" id="{53985137-7969-3F88-DC03-3CAC6CBC283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428462" y="1378849"/>
            <a:ext cx="5114026" cy="5114026"/>
          </a:xfrm>
          <a:prstGeom prst="rect">
            <a:avLst/>
          </a:prstGeom>
        </p:spPr>
      </p:pic>
    </p:spTree>
    <p:extLst>
      <p:ext uri="{BB962C8B-B14F-4D97-AF65-F5344CB8AC3E}">
        <p14:creationId xmlns:p14="http://schemas.microsoft.com/office/powerpoint/2010/main" val="59440370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84172C9-0CD4-6B72-E780-5B7F6FFA0844}"/>
              </a:ext>
            </a:extLst>
          </p:cNvPr>
          <p:cNvSpPr>
            <a:spLocks noGrp="1"/>
          </p:cNvSpPr>
          <p:nvPr>
            <p:ph type="title"/>
          </p:nvPr>
        </p:nvSpPr>
        <p:spPr/>
        <p:txBody>
          <a:bodyPr/>
          <a:lstStyle/>
          <a:p>
            <a:endParaRPr lang="en-US"/>
          </a:p>
        </p:txBody>
      </p:sp>
      <p:pic>
        <p:nvPicPr>
          <p:cNvPr id="5" name="Tijdelijke aanduiding voor inhoud 4">
            <a:extLst>
              <a:ext uri="{FF2B5EF4-FFF2-40B4-BE49-F238E27FC236}">
                <a16:creationId xmlns:a16="http://schemas.microsoft.com/office/drawing/2014/main" id="{8E4D7DCF-9348-E8D9-1AA5-A366C5805FC8}"/>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11921" y="770824"/>
            <a:ext cx="9968157" cy="5316351"/>
          </a:xfrm>
        </p:spPr>
      </p:pic>
    </p:spTree>
    <p:extLst>
      <p:ext uri="{BB962C8B-B14F-4D97-AF65-F5344CB8AC3E}">
        <p14:creationId xmlns:p14="http://schemas.microsoft.com/office/powerpoint/2010/main" val="154297470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FACD660-0D64-D6E6-22E1-A0C64D8F07E5}"/>
              </a:ext>
            </a:extLst>
          </p:cNvPr>
          <p:cNvSpPr>
            <a:spLocks noGrp="1"/>
          </p:cNvSpPr>
          <p:nvPr>
            <p:ph type="title"/>
          </p:nvPr>
        </p:nvSpPr>
        <p:spPr/>
        <p:txBody>
          <a:bodyPr/>
          <a:lstStyle/>
          <a:p>
            <a:r>
              <a:rPr lang="en-US" dirty="0"/>
              <a:t>Analyze VP results</a:t>
            </a:r>
          </a:p>
        </p:txBody>
      </p:sp>
      <p:sp>
        <p:nvSpPr>
          <p:cNvPr id="3" name="Tijdelijke aanduiding voor inhoud 2">
            <a:extLst>
              <a:ext uri="{FF2B5EF4-FFF2-40B4-BE49-F238E27FC236}">
                <a16:creationId xmlns:a16="http://schemas.microsoft.com/office/drawing/2014/main" id="{824C3B9B-5302-1122-74C6-7B5B2AA0B729}"/>
              </a:ext>
            </a:extLst>
          </p:cNvPr>
          <p:cNvSpPr>
            <a:spLocks noGrp="1"/>
          </p:cNvSpPr>
          <p:nvPr>
            <p:ph idx="1"/>
          </p:nvPr>
        </p:nvSpPr>
        <p:spPr/>
        <p:txBody>
          <a:bodyPr>
            <a:normAutofit fontScale="92500" lnSpcReduction="10000"/>
          </a:bodyPr>
          <a:lstStyle/>
          <a:p>
            <a:r>
              <a:rPr lang="en-US" dirty="0"/>
              <a:t>Did the calculations for all the data (VP, VPC and Diff samples) =&gt; some of these values are not interesting/realistic =&gt; for interpretation and visualization filter useful data</a:t>
            </a:r>
          </a:p>
          <a:p>
            <a:r>
              <a:rPr lang="en-US" dirty="0"/>
              <a:t>First, adding abundances of the original sample and at T0 based of input </a:t>
            </a:r>
            <a:r>
              <a:rPr lang="en-US" dirty="0" err="1"/>
              <a:t>dataframes</a:t>
            </a:r>
            <a:r>
              <a:rPr lang="en-US" dirty="0"/>
              <a:t> + two extra parameters: Burst Size and BSP =&gt; if these are empty, give default values</a:t>
            </a:r>
          </a:p>
          <a:p>
            <a:pPr lvl="1"/>
            <a:r>
              <a:rPr lang="en-US" dirty="0"/>
              <a:t>Analogue for nutrient contents in bacteria and viruses =&gt; can be given as a parameter (vector), if empty vector =&gt; take default values from mentioned articles =&gt; </a:t>
            </a:r>
            <a:r>
              <a:rPr lang="en-US" dirty="0">
                <a:solidFill>
                  <a:srgbClr val="FF0000"/>
                </a:solidFill>
              </a:rPr>
              <a:t>Are units correct?</a:t>
            </a:r>
          </a:p>
          <a:p>
            <a:pPr lvl="1"/>
            <a:r>
              <a:rPr lang="en-US" dirty="0"/>
              <a:t>Analogue for the nutrient content of bacteria and viruses =&gt; default values if not given as parameter =&gt; articles of default values are mentioned</a:t>
            </a:r>
          </a:p>
          <a:p>
            <a:r>
              <a:rPr lang="en-US" dirty="0"/>
              <a:t>Output is one big </a:t>
            </a:r>
            <a:r>
              <a:rPr lang="en-US" dirty="0" err="1"/>
              <a:t>dataframe</a:t>
            </a:r>
            <a:r>
              <a:rPr lang="en-US" dirty="0"/>
              <a:t> =&gt; added a column for each calculation to output </a:t>
            </a:r>
            <a:r>
              <a:rPr lang="en-US" dirty="0" err="1"/>
              <a:t>dataframe</a:t>
            </a:r>
            <a:r>
              <a:rPr lang="en-US" dirty="0"/>
              <a:t> of step 2</a:t>
            </a:r>
          </a:p>
          <a:p>
            <a:pPr marL="0" indent="0">
              <a:buNone/>
            </a:pPr>
            <a:endParaRPr lang="en-US" dirty="0"/>
          </a:p>
        </p:txBody>
      </p:sp>
    </p:spTree>
    <p:extLst>
      <p:ext uri="{BB962C8B-B14F-4D97-AF65-F5344CB8AC3E}">
        <p14:creationId xmlns:p14="http://schemas.microsoft.com/office/powerpoint/2010/main" val="371426098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0E030EF-CD4D-757B-0A20-7A70FA97CFD4}"/>
              </a:ext>
            </a:extLst>
          </p:cNvPr>
          <p:cNvSpPr>
            <a:spLocks noGrp="1"/>
          </p:cNvSpPr>
          <p:nvPr>
            <p:ph type="title"/>
          </p:nvPr>
        </p:nvSpPr>
        <p:spPr/>
        <p:txBody>
          <a:bodyPr/>
          <a:lstStyle/>
          <a:p>
            <a:r>
              <a:rPr lang="en-US" dirty="0"/>
              <a:t>Analyze VP results</a:t>
            </a:r>
          </a:p>
        </p:txBody>
      </p:sp>
      <p:sp>
        <p:nvSpPr>
          <p:cNvPr id="3" name="Tijdelijke aanduiding voor inhoud 2">
            <a:extLst>
              <a:ext uri="{FF2B5EF4-FFF2-40B4-BE49-F238E27FC236}">
                <a16:creationId xmlns:a16="http://schemas.microsoft.com/office/drawing/2014/main" id="{C70D8D83-5516-04BA-2308-874C5F8955AA}"/>
              </a:ext>
            </a:extLst>
          </p:cNvPr>
          <p:cNvSpPr>
            <a:spLocks noGrp="1"/>
          </p:cNvSpPr>
          <p:nvPr>
            <p:ph idx="1"/>
          </p:nvPr>
        </p:nvSpPr>
        <p:spPr/>
        <p:txBody>
          <a:bodyPr/>
          <a:lstStyle/>
          <a:p>
            <a:r>
              <a:rPr lang="en-US" dirty="0"/>
              <a:t>Added a second sheet with the description of all the variables as well as the units if present</a:t>
            </a:r>
          </a:p>
          <a:p>
            <a:pPr lvl="1"/>
            <a:r>
              <a:rPr lang="en-US" dirty="0"/>
              <a:t>To accomplish this, I couldn’t use write.csv but needed to use the </a:t>
            </a:r>
            <a:r>
              <a:rPr lang="en-US" b="1" dirty="0" err="1"/>
              <a:t>openxlsx</a:t>
            </a:r>
            <a:r>
              <a:rPr lang="en-US" dirty="0"/>
              <a:t> package =&gt; because of this an excel file and not an csv file is created</a:t>
            </a:r>
          </a:p>
          <a:p>
            <a:pPr lvl="1"/>
            <a:r>
              <a:rPr lang="en-US" dirty="0"/>
              <a:t>The excel file has two sheets:</a:t>
            </a:r>
          </a:p>
          <a:p>
            <a:pPr lvl="2"/>
            <a:r>
              <a:rPr lang="en-US" dirty="0"/>
              <a:t>Data which consists of all the observations (rows) and all the variables (columns)</a:t>
            </a:r>
          </a:p>
          <a:p>
            <a:pPr lvl="2"/>
            <a:r>
              <a:rPr lang="en-US" dirty="0"/>
              <a:t>Data dictionary which consist of all the variables (rows) and their description/unit if presented</a:t>
            </a:r>
          </a:p>
          <a:p>
            <a:pPr lvl="1"/>
            <a:r>
              <a:rPr lang="en-US" dirty="0"/>
              <a:t>Excel file is saved in the same folder as the output </a:t>
            </a:r>
            <a:r>
              <a:rPr lang="en-US" dirty="0" err="1"/>
              <a:t>dataframes</a:t>
            </a:r>
            <a:r>
              <a:rPr lang="en-US" dirty="0"/>
              <a:t> of step 2</a:t>
            </a:r>
          </a:p>
          <a:p>
            <a:pPr lvl="2"/>
            <a:r>
              <a:rPr lang="en-US" dirty="0"/>
              <a:t>Functions stops if this output folder doesn’t exist =&gt; means that step 2 is not </a:t>
            </a:r>
            <a:r>
              <a:rPr lang="en-US" dirty="0" err="1"/>
              <a:t>runned</a:t>
            </a:r>
            <a:r>
              <a:rPr lang="en-US" dirty="0"/>
              <a:t> yet</a:t>
            </a:r>
          </a:p>
          <a:p>
            <a:pPr lvl="2"/>
            <a:r>
              <a:rPr lang="en-US" dirty="0"/>
              <a:t>In step 2: saved </a:t>
            </a:r>
            <a:r>
              <a:rPr lang="en-US" dirty="0" err="1"/>
              <a:t>output_dir</a:t>
            </a:r>
            <a:r>
              <a:rPr lang="en-US" dirty="0"/>
              <a:t> as global variable =&gt; in analyzing first check if this folder is presented</a:t>
            </a:r>
          </a:p>
        </p:txBody>
      </p:sp>
    </p:spTree>
    <p:extLst>
      <p:ext uri="{BB962C8B-B14F-4D97-AF65-F5344CB8AC3E}">
        <p14:creationId xmlns:p14="http://schemas.microsoft.com/office/powerpoint/2010/main" val="182741520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400B743-E4F6-092F-2312-6573D93BA178}"/>
              </a:ext>
            </a:extLst>
          </p:cNvPr>
          <p:cNvSpPr>
            <a:spLocks noGrp="1"/>
          </p:cNvSpPr>
          <p:nvPr>
            <p:ph type="title"/>
          </p:nvPr>
        </p:nvSpPr>
        <p:spPr/>
        <p:txBody>
          <a:bodyPr/>
          <a:lstStyle/>
          <a:p>
            <a:endParaRPr lang="en-US"/>
          </a:p>
        </p:txBody>
      </p:sp>
      <p:sp>
        <p:nvSpPr>
          <p:cNvPr id="3" name="Tijdelijke aanduiding voor inhoud 2">
            <a:extLst>
              <a:ext uri="{FF2B5EF4-FFF2-40B4-BE49-F238E27FC236}">
                <a16:creationId xmlns:a16="http://schemas.microsoft.com/office/drawing/2014/main" id="{3902272B-0EDB-69FB-9AA4-A1CF2D4FF7AF}"/>
              </a:ext>
            </a:extLst>
          </p:cNvPr>
          <p:cNvSpPr>
            <a:spLocks noGrp="1"/>
          </p:cNvSpPr>
          <p:nvPr>
            <p:ph idx="1"/>
          </p:nvPr>
        </p:nvSpPr>
        <p:spPr/>
        <p:txBody>
          <a:bodyPr/>
          <a:lstStyle/>
          <a:p>
            <a:r>
              <a:rPr lang="en-US" dirty="0"/>
              <a:t>Data sheet</a:t>
            </a:r>
          </a:p>
          <a:p>
            <a:endParaRPr lang="en-US" dirty="0"/>
          </a:p>
          <a:p>
            <a:endParaRPr lang="en-US" dirty="0"/>
          </a:p>
          <a:p>
            <a:endParaRPr lang="en-US" dirty="0"/>
          </a:p>
          <a:p>
            <a:r>
              <a:rPr lang="en-US" dirty="0"/>
              <a:t>Data dictionary sheet</a:t>
            </a:r>
          </a:p>
        </p:txBody>
      </p:sp>
      <p:pic>
        <p:nvPicPr>
          <p:cNvPr id="5" name="Afbeelding 4">
            <a:extLst>
              <a:ext uri="{FF2B5EF4-FFF2-40B4-BE49-F238E27FC236}">
                <a16:creationId xmlns:a16="http://schemas.microsoft.com/office/drawing/2014/main" id="{2291187B-CE13-E87D-5D7E-5A769852AC77}"/>
              </a:ext>
            </a:extLst>
          </p:cNvPr>
          <p:cNvPicPr>
            <a:picLocks noChangeAspect="1"/>
          </p:cNvPicPr>
          <p:nvPr/>
        </p:nvPicPr>
        <p:blipFill>
          <a:blip r:embed="rId2"/>
          <a:stretch>
            <a:fillRect/>
          </a:stretch>
        </p:blipFill>
        <p:spPr>
          <a:xfrm>
            <a:off x="551969" y="2270118"/>
            <a:ext cx="11088061" cy="1524132"/>
          </a:xfrm>
          <a:prstGeom prst="rect">
            <a:avLst/>
          </a:prstGeom>
        </p:spPr>
      </p:pic>
      <p:pic>
        <p:nvPicPr>
          <p:cNvPr id="7" name="Afbeelding 6">
            <a:extLst>
              <a:ext uri="{FF2B5EF4-FFF2-40B4-BE49-F238E27FC236}">
                <a16:creationId xmlns:a16="http://schemas.microsoft.com/office/drawing/2014/main" id="{018D3FF0-713C-C123-A461-316F0FA58AA8}"/>
              </a:ext>
            </a:extLst>
          </p:cNvPr>
          <p:cNvPicPr>
            <a:picLocks noChangeAspect="1"/>
          </p:cNvPicPr>
          <p:nvPr/>
        </p:nvPicPr>
        <p:blipFill>
          <a:blip r:embed="rId3"/>
          <a:stretch>
            <a:fillRect/>
          </a:stretch>
        </p:blipFill>
        <p:spPr>
          <a:xfrm>
            <a:off x="2113993" y="4567141"/>
            <a:ext cx="7964011" cy="1381318"/>
          </a:xfrm>
          <a:prstGeom prst="rect">
            <a:avLst/>
          </a:prstGeom>
        </p:spPr>
      </p:pic>
    </p:spTree>
    <p:extLst>
      <p:ext uri="{BB962C8B-B14F-4D97-AF65-F5344CB8AC3E}">
        <p14:creationId xmlns:p14="http://schemas.microsoft.com/office/powerpoint/2010/main" val="123116464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9F3FEB2-336F-5C46-53F3-052D5FB8D1AE}"/>
              </a:ext>
            </a:extLst>
          </p:cNvPr>
          <p:cNvSpPr>
            <a:spLocks noGrp="1"/>
          </p:cNvSpPr>
          <p:nvPr>
            <p:ph type="title"/>
          </p:nvPr>
        </p:nvSpPr>
        <p:spPr/>
        <p:txBody>
          <a:bodyPr/>
          <a:lstStyle/>
          <a:p>
            <a:endParaRPr lang="en-US"/>
          </a:p>
        </p:txBody>
      </p:sp>
      <p:sp>
        <p:nvSpPr>
          <p:cNvPr id="3" name="Tijdelijke aanduiding voor inhoud 2">
            <a:extLst>
              <a:ext uri="{FF2B5EF4-FFF2-40B4-BE49-F238E27FC236}">
                <a16:creationId xmlns:a16="http://schemas.microsoft.com/office/drawing/2014/main" id="{5C91E90D-D1F3-C012-F4E9-67C123FC0711}"/>
              </a:ext>
            </a:extLst>
          </p:cNvPr>
          <p:cNvSpPr>
            <a:spLocks noGrp="1"/>
          </p:cNvSpPr>
          <p:nvPr>
            <p:ph idx="1"/>
          </p:nvPr>
        </p:nvSpPr>
        <p:spPr/>
        <p:txBody>
          <a:bodyPr/>
          <a:lstStyle/>
          <a:p>
            <a:r>
              <a:rPr lang="en-US" dirty="0"/>
              <a:t>Example to have excel file with two sheets:</a:t>
            </a:r>
          </a:p>
          <a:p>
            <a:endParaRPr lang="en-US" dirty="0"/>
          </a:p>
          <a:p>
            <a:endParaRPr lang="en-US" dirty="0"/>
          </a:p>
          <a:p>
            <a:endParaRPr lang="en-US" dirty="0"/>
          </a:p>
          <a:p>
            <a:endParaRPr lang="en-US" dirty="0"/>
          </a:p>
          <a:p>
            <a:endParaRPr lang="en-US" dirty="0"/>
          </a:p>
          <a:p>
            <a:endParaRPr lang="en-US" dirty="0"/>
          </a:p>
          <a:p>
            <a:r>
              <a:rPr lang="en-US" dirty="0"/>
              <a:t>Saved now as two separate csv files since a csv file is more compatible  </a:t>
            </a:r>
          </a:p>
        </p:txBody>
      </p:sp>
      <p:pic>
        <p:nvPicPr>
          <p:cNvPr id="5" name="Afbeelding 4">
            <a:extLst>
              <a:ext uri="{FF2B5EF4-FFF2-40B4-BE49-F238E27FC236}">
                <a16:creationId xmlns:a16="http://schemas.microsoft.com/office/drawing/2014/main" id="{6C815DE6-AEB5-26B7-925D-3A45892B0356}"/>
              </a:ext>
            </a:extLst>
          </p:cNvPr>
          <p:cNvPicPr>
            <a:picLocks noChangeAspect="1"/>
          </p:cNvPicPr>
          <p:nvPr/>
        </p:nvPicPr>
        <p:blipFill>
          <a:blip r:embed="rId2"/>
          <a:stretch>
            <a:fillRect/>
          </a:stretch>
        </p:blipFill>
        <p:spPr>
          <a:xfrm>
            <a:off x="3045124" y="2528905"/>
            <a:ext cx="6101751" cy="2652669"/>
          </a:xfrm>
          <a:prstGeom prst="rect">
            <a:avLst/>
          </a:prstGeom>
        </p:spPr>
      </p:pic>
    </p:spTree>
    <p:extLst>
      <p:ext uri="{BB962C8B-B14F-4D97-AF65-F5344CB8AC3E}">
        <p14:creationId xmlns:p14="http://schemas.microsoft.com/office/powerpoint/2010/main" val="386619825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229C85C-FFE7-BF4D-186C-A2652C6E0D59}"/>
              </a:ext>
            </a:extLst>
          </p:cNvPr>
          <p:cNvSpPr>
            <a:spLocks noGrp="1"/>
          </p:cNvSpPr>
          <p:nvPr>
            <p:ph type="title"/>
          </p:nvPr>
        </p:nvSpPr>
        <p:spPr/>
        <p:txBody>
          <a:bodyPr/>
          <a:lstStyle/>
          <a:p>
            <a:r>
              <a:rPr lang="en-US" dirty="0"/>
              <a:t>Visualizing analyzing results</a:t>
            </a:r>
          </a:p>
        </p:txBody>
      </p:sp>
      <p:sp>
        <p:nvSpPr>
          <p:cNvPr id="3" name="Tijdelijke aanduiding voor inhoud 2">
            <a:extLst>
              <a:ext uri="{FF2B5EF4-FFF2-40B4-BE49-F238E27FC236}">
                <a16:creationId xmlns:a16="http://schemas.microsoft.com/office/drawing/2014/main" id="{2EFE8F08-D60C-2AB3-36DA-CDE231552815}"/>
              </a:ext>
            </a:extLst>
          </p:cNvPr>
          <p:cNvSpPr>
            <a:spLocks noGrp="1"/>
          </p:cNvSpPr>
          <p:nvPr>
            <p:ph idx="1"/>
          </p:nvPr>
        </p:nvSpPr>
        <p:spPr/>
        <p:txBody>
          <a:bodyPr/>
          <a:lstStyle/>
          <a:p>
            <a:r>
              <a:rPr lang="en-US" dirty="0"/>
              <a:t>Comparing results by different calculation methods via Kruskal-Wallis test: </a:t>
            </a:r>
            <a:r>
              <a:rPr lang="en-US" dirty="0" err="1">
                <a:solidFill>
                  <a:srgbClr val="FF0000"/>
                </a:solidFill>
              </a:rPr>
              <a:t>ggstatsplot</a:t>
            </a:r>
            <a:r>
              <a:rPr lang="en-US" dirty="0">
                <a:solidFill>
                  <a:srgbClr val="FF0000"/>
                </a:solidFill>
              </a:rPr>
              <a:t>::</a:t>
            </a:r>
            <a:r>
              <a:rPr lang="en-US" dirty="0" err="1">
                <a:solidFill>
                  <a:srgbClr val="FF0000"/>
                </a:solidFill>
              </a:rPr>
              <a:t>ggbetweenstats</a:t>
            </a:r>
            <a:endParaRPr lang="en-US" dirty="0">
              <a:solidFill>
                <a:srgbClr val="FF0000"/>
              </a:solidFill>
            </a:endParaRPr>
          </a:p>
          <a:p>
            <a:pPr marL="0" indent="0">
              <a:buNone/>
            </a:pPr>
            <a:r>
              <a:rPr lang="en-US" dirty="0"/>
              <a:t>1. Comparison of linear variants</a:t>
            </a:r>
          </a:p>
        </p:txBody>
      </p:sp>
      <p:pic>
        <p:nvPicPr>
          <p:cNvPr id="6" name="Graphic 5">
            <a:extLst>
              <a:ext uri="{FF2B5EF4-FFF2-40B4-BE49-F238E27FC236}">
                <a16:creationId xmlns:a16="http://schemas.microsoft.com/office/drawing/2014/main" id="{CED86C07-D8E9-2EA9-6C24-FFE0B1AF9298}"/>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b="48095"/>
          <a:stretch/>
        </p:blipFill>
        <p:spPr>
          <a:xfrm>
            <a:off x="838200" y="3208596"/>
            <a:ext cx="5285014" cy="3428968"/>
          </a:xfrm>
          <a:prstGeom prst="rect">
            <a:avLst/>
          </a:prstGeom>
        </p:spPr>
      </p:pic>
      <p:pic>
        <p:nvPicPr>
          <p:cNvPr id="8" name="Graphic 7">
            <a:extLst>
              <a:ext uri="{FF2B5EF4-FFF2-40B4-BE49-F238E27FC236}">
                <a16:creationId xmlns:a16="http://schemas.microsoft.com/office/drawing/2014/main" id="{6FB6A924-BC50-1B26-1312-9929CB308646}"/>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51190"/>
          <a:stretch/>
        </p:blipFill>
        <p:spPr>
          <a:xfrm>
            <a:off x="6096000" y="3290206"/>
            <a:ext cx="5486400" cy="3347389"/>
          </a:xfrm>
          <a:prstGeom prst="rect">
            <a:avLst/>
          </a:prstGeom>
        </p:spPr>
      </p:pic>
    </p:spTree>
    <p:extLst>
      <p:ext uri="{BB962C8B-B14F-4D97-AF65-F5344CB8AC3E}">
        <p14:creationId xmlns:p14="http://schemas.microsoft.com/office/powerpoint/2010/main" val="124276375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326F0AB-22E4-068D-616D-1B96E1E451F6}"/>
              </a:ext>
            </a:extLst>
          </p:cNvPr>
          <p:cNvSpPr>
            <a:spLocks noGrp="1"/>
          </p:cNvSpPr>
          <p:nvPr>
            <p:ph type="title"/>
          </p:nvPr>
        </p:nvSpPr>
        <p:spPr/>
        <p:txBody>
          <a:bodyPr/>
          <a:lstStyle/>
          <a:p>
            <a:endParaRPr lang="en-US"/>
          </a:p>
        </p:txBody>
      </p:sp>
      <p:sp>
        <p:nvSpPr>
          <p:cNvPr id="3" name="Tijdelijke aanduiding voor inhoud 2">
            <a:extLst>
              <a:ext uri="{FF2B5EF4-FFF2-40B4-BE49-F238E27FC236}">
                <a16:creationId xmlns:a16="http://schemas.microsoft.com/office/drawing/2014/main" id="{6DD31498-9C20-A824-736C-7DC1724307AA}"/>
              </a:ext>
            </a:extLst>
          </p:cNvPr>
          <p:cNvSpPr>
            <a:spLocks noGrp="1"/>
          </p:cNvSpPr>
          <p:nvPr>
            <p:ph idx="1"/>
          </p:nvPr>
        </p:nvSpPr>
        <p:spPr/>
        <p:txBody>
          <a:bodyPr/>
          <a:lstStyle/>
          <a:p>
            <a:pPr marL="0" indent="0">
              <a:buNone/>
            </a:pPr>
            <a:r>
              <a:rPr lang="en-US" dirty="0"/>
              <a:t>2. Comparison of VIPCAL variants</a:t>
            </a:r>
          </a:p>
          <a:p>
            <a:pPr marL="0" indent="0">
              <a:buNone/>
            </a:pPr>
            <a:endParaRPr lang="en-US" dirty="0"/>
          </a:p>
        </p:txBody>
      </p:sp>
      <p:pic>
        <p:nvPicPr>
          <p:cNvPr id="5" name="Graphic 4">
            <a:extLst>
              <a:ext uri="{FF2B5EF4-FFF2-40B4-BE49-F238E27FC236}">
                <a16:creationId xmlns:a16="http://schemas.microsoft.com/office/drawing/2014/main" id="{6284EFAF-6EF0-2DEC-F0B1-63A705B4A65C}"/>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b="48333"/>
          <a:stretch/>
        </p:blipFill>
        <p:spPr>
          <a:xfrm>
            <a:off x="244026" y="2526506"/>
            <a:ext cx="5708855" cy="2949575"/>
          </a:xfrm>
          <a:prstGeom prst="rect">
            <a:avLst/>
          </a:prstGeom>
        </p:spPr>
      </p:pic>
      <p:pic>
        <p:nvPicPr>
          <p:cNvPr id="6" name="Graphic 5">
            <a:extLst>
              <a:ext uri="{FF2B5EF4-FFF2-40B4-BE49-F238E27FC236}">
                <a16:creationId xmlns:a16="http://schemas.microsoft.com/office/drawing/2014/main" id="{78F518D6-DCD0-5AA4-35AD-F6B209F3BF76}"/>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50992"/>
          <a:stretch/>
        </p:blipFill>
        <p:spPr>
          <a:xfrm>
            <a:off x="6012703" y="2526506"/>
            <a:ext cx="5935271" cy="2908754"/>
          </a:xfrm>
          <a:prstGeom prst="rect">
            <a:avLst/>
          </a:prstGeom>
        </p:spPr>
      </p:pic>
    </p:spTree>
    <p:extLst>
      <p:ext uri="{BB962C8B-B14F-4D97-AF65-F5344CB8AC3E}">
        <p14:creationId xmlns:p14="http://schemas.microsoft.com/office/powerpoint/2010/main" val="7145269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3D2273A-2CCB-FD47-524F-EC592FCD5973}"/>
              </a:ext>
            </a:extLst>
          </p:cNvPr>
          <p:cNvSpPr>
            <a:spLocks noGrp="1"/>
          </p:cNvSpPr>
          <p:nvPr>
            <p:ph type="title"/>
          </p:nvPr>
        </p:nvSpPr>
        <p:spPr/>
        <p:txBody>
          <a:bodyPr/>
          <a:lstStyle/>
          <a:p>
            <a:r>
              <a:rPr lang="en-US" dirty="0"/>
              <a:t>Main changes in functions</a:t>
            </a:r>
          </a:p>
        </p:txBody>
      </p:sp>
      <p:sp>
        <p:nvSpPr>
          <p:cNvPr id="3" name="Tijdelijke aanduiding voor inhoud 2">
            <a:extLst>
              <a:ext uri="{FF2B5EF4-FFF2-40B4-BE49-F238E27FC236}">
                <a16:creationId xmlns:a16="http://schemas.microsoft.com/office/drawing/2014/main" id="{33B3A4CA-FB3C-8C42-E45A-D321FD5A0B80}"/>
              </a:ext>
            </a:extLst>
          </p:cNvPr>
          <p:cNvSpPr>
            <a:spLocks noGrp="1"/>
          </p:cNvSpPr>
          <p:nvPr>
            <p:ph idx="1"/>
          </p:nvPr>
        </p:nvSpPr>
        <p:spPr/>
        <p:txBody>
          <a:bodyPr/>
          <a:lstStyle/>
          <a:p>
            <a:pPr marL="514350" indent="-514350">
              <a:buFont typeface="+mj-lt"/>
              <a:buAutoNum type="arabicPeriod"/>
            </a:pPr>
            <a:r>
              <a:rPr lang="en-US" dirty="0"/>
              <a:t>Determine timepoints: </a:t>
            </a:r>
            <a:r>
              <a:rPr lang="en-US" dirty="0" err="1">
                <a:solidFill>
                  <a:srgbClr val="FF0000"/>
                </a:solidFill>
              </a:rPr>
              <a:t>tp</a:t>
            </a:r>
            <a:r>
              <a:rPr lang="en-US" dirty="0">
                <a:solidFill>
                  <a:srgbClr val="FF0000"/>
                </a:solidFill>
              </a:rPr>
              <a:t>()</a:t>
            </a:r>
          </a:p>
          <a:p>
            <a:pPr lvl="1"/>
            <a:r>
              <a:rPr lang="en-US" dirty="0"/>
              <a:t>Linking of </a:t>
            </a:r>
            <a:r>
              <a:rPr lang="en-US" dirty="0" err="1"/>
              <a:t>colnames</a:t>
            </a:r>
            <a:r>
              <a:rPr lang="en-US" dirty="0"/>
              <a:t> to </a:t>
            </a:r>
            <a:r>
              <a:rPr lang="en-US" dirty="0" err="1"/>
              <a:t>colvalues</a:t>
            </a:r>
            <a:r>
              <a:rPr lang="en-US" dirty="0"/>
              <a:t> simplified with for loop</a:t>
            </a:r>
          </a:p>
          <a:p>
            <a:pPr lvl="1"/>
            <a:r>
              <a:rPr lang="en-US" dirty="0"/>
              <a:t>Main comment: a lot of functions had rm()-statement in the end of the function to delete variables. But since these are defined in the function and not in the global environment these won’t be returned =&gt; no need to delete them</a:t>
            </a:r>
          </a:p>
          <a:p>
            <a:pPr lvl="1"/>
            <a:endParaRPr lang="en-US" dirty="0"/>
          </a:p>
        </p:txBody>
      </p:sp>
    </p:spTree>
    <p:extLst>
      <p:ext uri="{BB962C8B-B14F-4D97-AF65-F5344CB8AC3E}">
        <p14:creationId xmlns:p14="http://schemas.microsoft.com/office/powerpoint/2010/main" val="270501087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6B64359-49B4-AD0A-4E88-07EA372CEAD7}"/>
              </a:ext>
            </a:extLst>
          </p:cNvPr>
          <p:cNvSpPr>
            <a:spLocks noGrp="1"/>
          </p:cNvSpPr>
          <p:nvPr>
            <p:ph type="title"/>
          </p:nvPr>
        </p:nvSpPr>
        <p:spPr/>
        <p:txBody>
          <a:bodyPr/>
          <a:lstStyle/>
          <a:p>
            <a:endParaRPr lang="en-US"/>
          </a:p>
        </p:txBody>
      </p:sp>
      <p:sp>
        <p:nvSpPr>
          <p:cNvPr id="3" name="Tijdelijke aanduiding voor inhoud 2">
            <a:extLst>
              <a:ext uri="{FF2B5EF4-FFF2-40B4-BE49-F238E27FC236}">
                <a16:creationId xmlns:a16="http://schemas.microsoft.com/office/drawing/2014/main" id="{1956FEF2-BDB6-FA20-7154-952742BA1BD5}"/>
              </a:ext>
            </a:extLst>
          </p:cNvPr>
          <p:cNvSpPr>
            <a:spLocks noGrp="1"/>
          </p:cNvSpPr>
          <p:nvPr>
            <p:ph idx="1"/>
          </p:nvPr>
        </p:nvSpPr>
        <p:spPr/>
        <p:txBody>
          <a:bodyPr/>
          <a:lstStyle/>
          <a:p>
            <a:pPr marL="0" indent="0">
              <a:buNone/>
            </a:pPr>
            <a:r>
              <a:rPr lang="en-US" dirty="0"/>
              <a:t>3. Comparison VIPCAL/VIPCAL_SE/LM (Welch test)</a:t>
            </a:r>
          </a:p>
          <a:p>
            <a:pPr marL="0" indent="0">
              <a:buNone/>
            </a:pPr>
            <a:endParaRPr lang="en-US" dirty="0"/>
          </a:p>
        </p:txBody>
      </p:sp>
      <p:pic>
        <p:nvPicPr>
          <p:cNvPr id="5" name="Graphic 4">
            <a:extLst>
              <a:ext uri="{FF2B5EF4-FFF2-40B4-BE49-F238E27FC236}">
                <a16:creationId xmlns:a16="http://schemas.microsoft.com/office/drawing/2014/main" id="{BB8404F4-70DD-4814-E665-11EC84FC6657}"/>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b="50033"/>
          <a:stretch/>
        </p:blipFill>
        <p:spPr>
          <a:xfrm>
            <a:off x="223157" y="2522764"/>
            <a:ext cx="5486400" cy="3426732"/>
          </a:xfrm>
          <a:prstGeom prst="rect">
            <a:avLst/>
          </a:prstGeom>
        </p:spPr>
      </p:pic>
      <p:pic>
        <p:nvPicPr>
          <p:cNvPr id="8" name="Graphic 7">
            <a:extLst>
              <a:ext uri="{FF2B5EF4-FFF2-40B4-BE49-F238E27FC236}">
                <a16:creationId xmlns:a16="http://schemas.microsoft.com/office/drawing/2014/main" id="{59AB6A71-FCD1-BCB7-9BE6-0EDF7BF12E74}"/>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50033"/>
          <a:stretch/>
        </p:blipFill>
        <p:spPr>
          <a:xfrm>
            <a:off x="6096000" y="2522764"/>
            <a:ext cx="5850588" cy="3654199"/>
          </a:xfrm>
          <a:prstGeom prst="rect">
            <a:avLst/>
          </a:prstGeom>
        </p:spPr>
      </p:pic>
    </p:spTree>
    <p:extLst>
      <p:ext uri="{BB962C8B-B14F-4D97-AF65-F5344CB8AC3E}">
        <p14:creationId xmlns:p14="http://schemas.microsoft.com/office/powerpoint/2010/main" val="76053687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8A4D285-1F78-4F5F-E8D4-A79E4CE9AF6B}"/>
              </a:ext>
            </a:extLst>
          </p:cNvPr>
          <p:cNvSpPr>
            <a:spLocks noGrp="1"/>
          </p:cNvSpPr>
          <p:nvPr>
            <p:ph type="title"/>
          </p:nvPr>
        </p:nvSpPr>
        <p:spPr/>
        <p:txBody>
          <a:bodyPr/>
          <a:lstStyle/>
          <a:p>
            <a:r>
              <a:rPr lang="en-US" dirty="0"/>
              <a:t>4. Overview all methods</a:t>
            </a:r>
            <a:br>
              <a:rPr lang="en-US" dirty="0"/>
            </a:br>
            <a:endParaRPr lang="en-US" dirty="0"/>
          </a:p>
        </p:txBody>
      </p:sp>
      <p:pic>
        <p:nvPicPr>
          <p:cNvPr id="7" name="Tijdelijke aanduiding voor inhoud 6">
            <a:extLst>
              <a:ext uri="{FF2B5EF4-FFF2-40B4-BE49-F238E27FC236}">
                <a16:creationId xmlns:a16="http://schemas.microsoft.com/office/drawing/2014/main" id="{B5E913F2-F361-6747-3F78-D8AF344995B0}"/>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951491" y="1043795"/>
            <a:ext cx="8289018" cy="5526012"/>
          </a:xfrm>
        </p:spPr>
      </p:pic>
    </p:spTree>
    <p:extLst>
      <p:ext uri="{BB962C8B-B14F-4D97-AF65-F5344CB8AC3E}">
        <p14:creationId xmlns:p14="http://schemas.microsoft.com/office/powerpoint/2010/main" val="299437303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B787084-E086-2629-97B8-949F1D91C2AE}"/>
              </a:ext>
            </a:extLst>
          </p:cNvPr>
          <p:cNvSpPr>
            <a:spLocks noGrp="1"/>
          </p:cNvSpPr>
          <p:nvPr>
            <p:ph type="title"/>
          </p:nvPr>
        </p:nvSpPr>
        <p:spPr/>
        <p:txBody>
          <a:bodyPr/>
          <a:lstStyle/>
          <a:p>
            <a:r>
              <a:rPr lang="en-US" dirty="0"/>
              <a:t>Percentage cells</a:t>
            </a:r>
          </a:p>
        </p:txBody>
      </p:sp>
      <p:sp>
        <p:nvSpPr>
          <p:cNvPr id="3" name="Tijdelijke aanduiding voor inhoud 2">
            <a:extLst>
              <a:ext uri="{FF2B5EF4-FFF2-40B4-BE49-F238E27FC236}">
                <a16:creationId xmlns:a16="http://schemas.microsoft.com/office/drawing/2014/main" id="{6F56BDDD-2D5B-5225-BC10-C5B60920FC96}"/>
              </a:ext>
            </a:extLst>
          </p:cNvPr>
          <p:cNvSpPr>
            <a:spLocks noGrp="1"/>
          </p:cNvSpPr>
          <p:nvPr>
            <p:ph idx="1"/>
          </p:nvPr>
        </p:nvSpPr>
        <p:spPr/>
        <p:txBody>
          <a:bodyPr>
            <a:normAutofit/>
          </a:bodyPr>
          <a:lstStyle/>
          <a:p>
            <a:r>
              <a:rPr lang="en-US" sz="2400" dirty="0"/>
              <a:t>For different burst sizes: percentages of </a:t>
            </a:r>
            <a:r>
              <a:rPr lang="en-US" sz="2400" dirty="0" err="1"/>
              <a:t>lytically</a:t>
            </a:r>
            <a:r>
              <a:rPr lang="en-US" sz="2400" dirty="0"/>
              <a:t> infected or lysogenic cells over time</a:t>
            </a:r>
          </a:p>
          <a:p>
            <a:pPr lvl="1"/>
            <a:r>
              <a:rPr lang="en-US" sz="1800" dirty="0"/>
              <a:t>Changed value to 100% if the value was higher then 100, is this okay to do?</a:t>
            </a:r>
          </a:p>
          <a:p>
            <a:pPr lvl="1"/>
            <a:r>
              <a:rPr lang="en-US" sz="1800" dirty="0"/>
              <a:t>Added the absolute </a:t>
            </a:r>
            <a:r>
              <a:rPr lang="en-US" sz="1800" dirty="0" err="1"/>
              <a:t>vp</a:t>
            </a:r>
            <a:r>
              <a:rPr lang="en-US" sz="1800" dirty="0"/>
              <a:t> values as points, needed to rescale these and wanted to connect them with a line but this didn’t work</a:t>
            </a:r>
          </a:p>
          <a:p>
            <a:r>
              <a:rPr lang="en-US" sz="2400" dirty="0"/>
              <a:t>There is still room to improve this figure</a:t>
            </a:r>
          </a:p>
        </p:txBody>
      </p:sp>
    </p:spTree>
    <p:extLst>
      <p:ext uri="{BB962C8B-B14F-4D97-AF65-F5344CB8AC3E}">
        <p14:creationId xmlns:p14="http://schemas.microsoft.com/office/powerpoint/2010/main" val="206900342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6F14BE4-EB8D-6004-0AB5-CF11F6976D7E}"/>
              </a:ext>
            </a:extLst>
          </p:cNvPr>
          <p:cNvSpPr>
            <a:spLocks noGrp="1"/>
          </p:cNvSpPr>
          <p:nvPr>
            <p:ph type="title"/>
          </p:nvPr>
        </p:nvSpPr>
        <p:spPr/>
        <p:txBody>
          <a:bodyPr/>
          <a:lstStyle/>
          <a:p>
            <a:endParaRPr lang="en-US"/>
          </a:p>
        </p:txBody>
      </p:sp>
      <p:pic>
        <p:nvPicPr>
          <p:cNvPr id="6" name="Tijdelijke aanduiding voor inhoud 5">
            <a:extLst>
              <a:ext uri="{FF2B5EF4-FFF2-40B4-BE49-F238E27FC236}">
                <a16:creationId xmlns:a16="http://schemas.microsoft.com/office/drawing/2014/main" id="{7226C309-D1F7-F1A7-0615-F034D2BDDB6B}"/>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923200" y="256200"/>
            <a:ext cx="6345600" cy="6345600"/>
          </a:xfrm>
        </p:spPr>
      </p:pic>
    </p:spTree>
    <p:extLst>
      <p:ext uri="{BB962C8B-B14F-4D97-AF65-F5344CB8AC3E}">
        <p14:creationId xmlns:p14="http://schemas.microsoft.com/office/powerpoint/2010/main" val="14491706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846D171-E44A-C7C6-0755-09913EBE061A}"/>
              </a:ext>
            </a:extLst>
          </p:cNvPr>
          <p:cNvSpPr>
            <a:spLocks noGrp="1"/>
          </p:cNvSpPr>
          <p:nvPr>
            <p:ph type="title"/>
          </p:nvPr>
        </p:nvSpPr>
        <p:spPr/>
        <p:txBody>
          <a:bodyPr/>
          <a:lstStyle/>
          <a:p>
            <a:r>
              <a:rPr lang="en-US" dirty="0"/>
              <a:t>Total nutrient release</a:t>
            </a:r>
          </a:p>
        </p:txBody>
      </p:sp>
      <p:sp>
        <p:nvSpPr>
          <p:cNvPr id="3" name="Tijdelijke aanduiding voor inhoud 2">
            <a:extLst>
              <a:ext uri="{FF2B5EF4-FFF2-40B4-BE49-F238E27FC236}">
                <a16:creationId xmlns:a16="http://schemas.microsoft.com/office/drawing/2014/main" id="{AFCA6706-1678-4760-45A0-972A81166B69}"/>
              </a:ext>
            </a:extLst>
          </p:cNvPr>
          <p:cNvSpPr>
            <a:spLocks noGrp="1"/>
          </p:cNvSpPr>
          <p:nvPr>
            <p:ph idx="1"/>
          </p:nvPr>
        </p:nvSpPr>
        <p:spPr/>
        <p:txBody>
          <a:bodyPr/>
          <a:lstStyle/>
          <a:p>
            <a:r>
              <a:rPr lang="en-US" dirty="0"/>
              <a:t>Added in the analyze part column for total nutrient release for each burst size: </a:t>
            </a:r>
          </a:p>
          <a:p>
            <a:pPr lvl="1"/>
            <a:r>
              <a:rPr lang="en-US" b="1" dirty="0"/>
              <a:t>Total_DOC_BS_10 = DOC_B_BS_10 + DOC_V</a:t>
            </a:r>
          </a:p>
          <a:p>
            <a:pPr lvl="1"/>
            <a:r>
              <a:rPr lang="en-US" dirty="0"/>
              <a:t>Part released by bacteria + part released by virus</a:t>
            </a:r>
          </a:p>
          <a:p>
            <a:pPr lvl="1"/>
            <a:r>
              <a:rPr lang="en-US" dirty="0"/>
              <a:t>Higher nutrient release by lower BS? My interpretation:</a:t>
            </a:r>
          </a:p>
          <a:p>
            <a:pPr lvl="2"/>
            <a:r>
              <a:rPr lang="en-US" dirty="0"/>
              <a:t>A higher burst size = more virus particles are released from an infected bacterial cell</a:t>
            </a:r>
          </a:p>
          <a:p>
            <a:pPr lvl="2"/>
            <a:r>
              <a:rPr lang="en-US" dirty="0"/>
              <a:t>A higher burst size will lead to a lower lysis rate since it takes a longer time to rupture the bacterial cell (more viral particles needs to be produced before rupture)</a:t>
            </a:r>
          </a:p>
          <a:p>
            <a:pPr lvl="2"/>
            <a:r>
              <a:rPr lang="en-US" dirty="0"/>
              <a:t>A higher burst size will eventually lead to lower nutrient release =&gt; less bacterial cells rupture (= less nutrients), more viruses come free but the addition of viral nutrients is minimal compared to the amount that comes free of a bacterial cell </a:t>
            </a:r>
          </a:p>
          <a:p>
            <a:pPr lvl="1"/>
            <a:endParaRPr lang="en-US" dirty="0"/>
          </a:p>
        </p:txBody>
      </p:sp>
    </p:spTree>
    <p:extLst>
      <p:ext uri="{BB962C8B-B14F-4D97-AF65-F5344CB8AC3E}">
        <p14:creationId xmlns:p14="http://schemas.microsoft.com/office/powerpoint/2010/main" val="52744012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930BBC1-C4CB-8308-4485-1A22334ADA3C}"/>
              </a:ext>
            </a:extLst>
          </p:cNvPr>
          <p:cNvSpPr>
            <a:spLocks noGrp="1"/>
          </p:cNvSpPr>
          <p:nvPr>
            <p:ph type="title"/>
          </p:nvPr>
        </p:nvSpPr>
        <p:spPr/>
        <p:txBody>
          <a:bodyPr/>
          <a:lstStyle/>
          <a:p>
            <a:endParaRPr lang="en-US"/>
          </a:p>
        </p:txBody>
      </p:sp>
      <p:pic>
        <p:nvPicPr>
          <p:cNvPr id="5" name="Tijdelijke aanduiding voor inhoud 4">
            <a:extLst>
              <a:ext uri="{FF2B5EF4-FFF2-40B4-BE49-F238E27FC236}">
                <a16:creationId xmlns:a16="http://schemas.microsoft.com/office/drawing/2014/main" id="{414D625E-4AD7-B371-4185-4A6196E67444}"/>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977387" y="310387"/>
            <a:ext cx="6237226" cy="6237226"/>
          </a:xfrm>
        </p:spPr>
      </p:pic>
    </p:spTree>
    <p:extLst>
      <p:ext uri="{BB962C8B-B14F-4D97-AF65-F5344CB8AC3E}">
        <p14:creationId xmlns:p14="http://schemas.microsoft.com/office/powerpoint/2010/main" val="244244096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F9BF003-7512-A897-986A-7140C99AB2D3}"/>
              </a:ext>
            </a:extLst>
          </p:cNvPr>
          <p:cNvSpPr>
            <a:spLocks noGrp="1"/>
          </p:cNvSpPr>
          <p:nvPr>
            <p:ph type="title"/>
          </p:nvPr>
        </p:nvSpPr>
        <p:spPr/>
        <p:txBody>
          <a:bodyPr/>
          <a:lstStyle/>
          <a:p>
            <a:r>
              <a:rPr lang="en-US" dirty="0"/>
              <a:t>Make functions conform </a:t>
            </a:r>
            <a:r>
              <a:rPr lang="en-US" dirty="0" err="1"/>
              <a:t>R_Package</a:t>
            </a:r>
            <a:endParaRPr lang="en-US" dirty="0"/>
          </a:p>
        </p:txBody>
      </p:sp>
      <p:sp>
        <p:nvSpPr>
          <p:cNvPr id="3" name="Tijdelijke aanduiding voor inhoud 2">
            <a:extLst>
              <a:ext uri="{FF2B5EF4-FFF2-40B4-BE49-F238E27FC236}">
                <a16:creationId xmlns:a16="http://schemas.microsoft.com/office/drawing/2014/main" id="{D607CB8B-8CFA-3894-4D16-18CCFAA6B8C7}"/>
              </a:ext>
            </a:extLst>
          </p:cNvPr>
          <p:cNvSpPr>
            <a:spLocks noGrp="1"/>
          </p:cNvSpPr>
          <p:nvPr>
            <p:ph idx="1"/>
          </p:nvPr>
        </p:nvSpPr>
        <p:spPr/>
        <p:txBody>
          <a:bodyPr/>
          <a:lstStyle/>
          <a:p>
            <a:r>
              <a:rPr lang="en-US" dirty="0"/>
              <a:t>Followed the tutorial of </a:t>
            </a:r>
            <a:r>
              <a:rPr lang="en-US" dirty="0">
                <a:solidFill>
                  <a:srgbClr val="FF0000"/>
                </a:solidFill>
              </a:rPr>
              <a:t>R Packages (2e) </a:t>
            </a:r>
            <a:r>
              <a:rPr lang="en-US" dirty="0"/>
              <a:t>and created a </a:t>
            </a:r>
            <a:r>
              <a:rPr lang="en-US" dirty="0" err="1"/>
              <a:t>testRPackage</a:t>
            </a:r>
            <a:r>
              <a:rPr lang="en-US" dirty="0"/>
              <a:t> to get all the commands </a:t>
            </a:r>
            <a:r>
              <a:rPr lang="en-US"/>
              <a:t>under control</a:t>
            </a:r>
          </a:p>
          <a:p>
            <a:endParaRPr lang="en-US" dirty="0"/>
          </a:p>
          <a:p>
            <a:r>
              <a:rPr lang="en-US" dirty="0"/>
              <a:t>Started off with setting the necessary functions in right format:</a:t>
            </a:r>
          </a:p>
          <a:p>
            <a:pPr lvl="1"/>
            <a:r>
              <a:rPr lang="en-US" dirty="0"/>
              <a:t>Within every function name the </a:t>
            </a:r>
            <a:r>
              <a:rPr lang="en-US" dirty="0" err="1"/>
              <a:t>packagename</a:t>
            </a:r>
            <a:r>
              <a:rPr lang="en-US" dirty="0"/>
              <a:t> that is used for inside functions</a:t>
            </a:r>
          </a:p>
          <a:p>
            <a:pPr lvl="1"/>
            <a:r>
              <a:rPr lang="en-US" dirty="0" err="1"/>
              <a:t>Roxygen</a:t>
            </a:r>
            <a:r>
              <a:rPr lang="en-US" dirty="0"/>
              <a:t> documentation for every functions</a:t>
            </a:r>
          </a:p>
          <a:p>
            <a:pPr lvl="1"/>
            <a:r>
              <a:rPr lang="en-US" dirty="0"/>
              <a:t>Grouped the functions in different </a:t>
            </a:r>
            <a:r>
              <a:rPr lang="en-US" dirty="0" err="1"/>
              <a:t>R.files</a:t>
            </a:r>
            <a:r>
              <a:rPr lang="en-US" dirty="0"/>
              <a:t> =&gt; all slope functions in an </a:t>
            </a:r>
            <a:r>
              <a:rPr lang="en-US" dirty="0" err="1"/>
              <a:t>Rfile</a:t>
            </a:r>
            <a:r>
              <a:rPr lang="en-US" dirty="0"/>
              <a:t>, all methods in an </a:t>
            </a:r>
            <a:r>
              <a:rPr lang="en-US" dirty="0" err="1"/>
              <a:t>Rfile</a:t>
            </a:r>
            <a:r>
              <a:rPr lang="en-US" dirty="0"/>
              <a:t>,…</a:t>
            </a:r>
          </a:p>
        </p:txBody>
      </p:sp>
    </p:spTree>
    <p:extLst>
      <p:ext uri="{BB962C8B-B14F-4D97-AF65-F5344CB8AC3E}">
        <p14:creationId xmlns:p14="http://schemas.microsoft.com/office/powerpoint/2010/main" val="360055332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F30C836-C8A3-7BCD-EB7B-E9726D743CF9}"/>
              </a:ext>
            </a:extLst>
          </p:cNvPr>
          <p:cNvSpPr>
            <a:spLocks noGrp="1"/>
          </p:cNvSpPr>
          <p:nvPr>
            <p:ph type="title"/>
          </p:nvPr>
        </p:nvSpPr>
        <p:spPr/>
        <p:txBody>
          <a:bodyPr/>
          <a:lstStyle/>
          <a:p>
            <a:r>
              <a:rPr lang="en-US" dirty="0"/>
              <a:t>Questions</a:t>
            </a:r>
          </a:p>
        </p:txBody>
      </p:sp>
      <p:sp>
        <p:nvSpPr>
          <p:cNvPr id="3" name="Tijdelijke aanduiding voor inhoud 2">
            <a:extLst>
              <a:ext uri="{FF2B5EF4-FFF2-40B4-BE49-F238E27FC236}">
                <a16:creationId xmlns:a16="http://schemas.microsoft.com/office/drawing/2014/main" id="{13D5D7C5-1FD9-990A-782A-F2D92F15CBBE}"/>
              </a:ext>
            </a:extLst>
          </p:cNvPr>
          <p:cNvSpPr>
            <a:spLocks noGrp="1"/>
          </p:cNvSpPr>
          <p:nvPr>
            <p:ph idx="1"/>
          </p:nvPr>
        </p:nvSpPr>
        <p:spPr/>
        <p:txBody>
          <a:bodyPr>
            <a:normAutofit/>
          </a:bodyPr>
          <a:lstStyle/>
          <a:p>
            <a:r>
              <a:rPr lang="en-US" sz="2400" dirty="0"/>
              <a:t>Maybe possible to show me how to easiest way is to work, currently </a:t>
            </a:r>
            <a:r>
              <a:rPr lang="en-US" sz="2400" dirty="0" err="1"/>
              <a:t>stil</a:t>
            </a:r>
            <a:r>
              <a:rPr lang="en-US" sz="2400" dirty="0"/>
              <a:t> working in my branch and I can only see my own branch and master branch? </a:t>
            </a:r>
          </a:p>
          <a:p>
            <a:r>
              <a:rPr lang="en-US" sz="2400" dirty="0"/>
              <a:t>Maybe idea to make separate folder locally for the </a:t>
            </a:r>
            <a:r>
              <a:rPr lang="en-US" sz="2400" dirty="0" err="1"/>
              <a:t>Rpackage</a:t>
            </a:r>
            <a:r>
              <a:rPr lang="en-US" sz="2400" dirty="0"/>
              <a:t> and pull the repository and work from here</a:t>
            </a:r>
          </a:p>
          <a:p>
            <a:r>
              <a:rPr lang="en-US" sz="2400" dirty="0"/>
              <a:t>What to do with all the comments currently in my function</a:t>
            </a:r>
          </a:p>
          <a:p>
            <a:r>
              <a:rPr lang="en-US" sz="2400" dirty="0"/>
              <a:t>Maybe a short roadmap of the order of the steps I need to take</a:t>
            </a:r>
          </a:p>
        </p:txBody>
      </p:sp>
    </p:spTree>
    <p:extLst>
      <p:ext uri="{BB962C8B-B14F-4D97-AF65-F5344CB8AC3E}">
        <p14:creationId xmlns:p14="http://schemas.microsoft.com/office/powerpoint/2010/main" val="35065543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61E2158-16DA-6729-0B61-6AD40DA87DB5}"/>
              </a:ext>
            </a:extLst>
          </p:cNvPr>
          <p:cNvSpPr>
            <a:spLocks noGrp="1"/>
          </p:cNvSpPr>
          <p:nvPr>
            <p:ph type="title"/>
          </p:nvPr>
        </p:nvSpPr>
        <p:spPr/>
        <p:txBody>
          <a:bodyPr/>
          <a:lstStyle/>
          <a:p>
            <a:endParaRPr lang="en-US" dirty="0"/>
          </a:p>
        </p:txBody>
      </p:sp>
      <p:pic>
        <p:nvPicPr>
          <p:cNvPr id="5" name="Tijdelijke aanduiding voor inhoud 4">
            <a:extLst>
              <a:ext uri="{FF2B5EF4-FFF2-40B4-BE49-F238E27FC236}">
                <a16:creationId xmlns:a16="http://schemas.microsoft.com/office/drawing/2014/main" id="{993F1B42-735C-477D-C4FC-99E146BC30D7}"/>
              </a:ext>
            </a:extLst>
          </p:cNvPr>
          <p:cNvPicPr>
            <a:picLocks noGrp="1" noChangeAspect="1"/>
          </p:cNvPicPr>
          <p:nvPr>
            <p:ph idx="1"/>
          </p:nvPr>
        </p:nvPicPr>
        <p:blipFill>
          <a:blip r:embed="rId2"/>
          <a:stretch>
            <a:fillRect/>
          </a:stretch>
        </p:blipFill>
        <p:spPr>
          <a:xfrm>
            <a:off x="838200" y="1806002"/>
            <a:ext cx="4623688" cy="4141141"/>
          </a:xfrm>
        </p:spPr>
      </p:pic>
      <p:pic>
        <p:nvPicPr>
          <p:cNvPr id="7" name="Afbeelding 6">
            <a:extLst>
              <a:ext uri="{FF2B5EF4-FFF2-40B4-BE49-F238E27FC236}">
                <a16:creationId xmlns:a16="http://schemas.microsoft.com/office/drawing/2014/main" id="{322C8B15-7CFA-4663-0388-4BFCE4C810D0}"/>
              </a:ext>
            </a:extLst>
          </p:cNvPr>
          <p:cNvPicPr>
            <a:picLocks noChangeAspect="1"/>
          </p:cNvPicPr>
          <p:nvPr/>
        </p:nvPicPr>
        <p:blipFill>
          <a:blip r:embed="rId3"/>
          <a:stretch>
            <a:fillRect/>
          </a:stretch>
        </p:blipFill>
        <p:spPr>
          <a:xfrm>
            <a:off x="6196571" y="2996530"/>
            <a:ext cx="5325235" cy="1932165"/>
          </a:xfrm>
          <a:prstGeom prst="rect">
            <a:avLst/>
          </a:prstGeom>
        </p:spPr>
      </p:pic>
      <p:sp>
        <p:nvSpPr>
          <p:cNvPr id="8" name="Tekstvak 7">
            <a:extLst>
              <a:ext uri="{FF2B5EF4-FFF2-40B4-BE49-F238E27FC236}">
                <a16:creationId xmlns:a16="http://schemas.microsoft.com/office/drawing/2014/main" id="{1854999E-D8B0-39B5-8993-69D85D761E8D}"/>
              </a:ext>
            </a:extLst>
          </p:cNvPr>
          <p:cNvSpPr txBox="1"/>
          <p:nvPr/>
        </p:nvSpPr>
        <p:spPr>
          <a:xfrm>
            <a:off x="6196571" y="1806002"/>
            <a:ext cx="5124091" cy="923330"/>
          </a:xfrm>
          <a:prstGeom prst="rect">
            <a:avLst/>
          </a:prstGeom>
          <a:noFill/>
        </p:spPr>
        <p:txBody>
          <a:bodyPr wrap="square" rtlCol="0">
            <a:spAutoFit/>
          </a:bodyPr>
          <a:lstStyle/>
          <a:p>
            <a:r>
              <a:rPr lang="en-US" dirty="0"/>
              <a:t>More general with for-loop =&gt; also if in the future more timepoints are available then this is automatically taken into </a:t>
            </a:r>
            <a:r>
              <a:rPr lang="en-US" dirty="0" err="1"/>
              <a:t>acccount</a:t>
            </a:r>
            <a:endParaRPr lang="en-US" dirty="0"/>
          </a:p>
        </p:txBody>
      </p:sp>
    </p:spTree>
    <p:extLst>
      <p:ext uri="{BB962C8B-B14F-4D97-AF65-F5344CB8AC3E}">
        <p14:creationId xmlns:p14="http://schemas.microsoft.com/office/powerpoint/2010/main" val="20501344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25B93F5-72D9-3AFD-8D26-74439974F739}"/>
              </a:ext>
            </a:extLst>
          </p:cNvPr>
          <p:cNvSpPr>
            <a:spLocks noGrp="1"/>
          </p:cNvSpPr>
          <p:nvPr>
            <p:ph type="title"/>
          </p:nvPr>
        </p:nvSpPr>
        <p:spPr/>
        <p:txBody>
          <a:bodyPr/>
          <a:lstStyle/>
          <a:p>
            <a:endParaRPr lang="en-US"/>
          </a:p>
        </p:txBody>
      </p:sp>
      <p:sp>
        <p:nvSpPr>
          <p:cNvPr id="3" name="Tijdelijke aanduiding voor inhoud 2">
            <a:extLst>
              <a:ext uri="{FF2B5EF4-FFF2-40B4-BE49-F238E27FC236}">
                <a16:creationId xmlns:a16="http://schemas.microsoft.com/office/drawing/2014/main" id="{3FF7DB95-5452-215E-7F9E-F67F450D104D}"/>
              </a:ext>
            </a:extLst>
          </p:cNvPr>
          <p:cNvSpPr>
            <a:spLocks noGrp="1"/>
          </p:cNvSpPr>
          <p:nvPr>
            <p:ph idx="1"/>
          </p:nvPr>
        </p:nvSpPr>
        <p:spPr/>
        <p:txBody>
          <a:bodyPr/>
          <a:lstStyle/>
          <a:p>
            <a:pPr marL="0" indent="0">
              <a:buNone/>
            </a:pPr>
            <a:r>
              <a:rPr lang="en-US" dirty="0"/>
              <a:t>2. Separate and Average </a:t>
            </a:r>
            <a:r>
              <a:rPr lang="en-US" dirty="0" err="1"/>
              <a:t>dataframe</a:t>
            </a:r>
            <a:r>
              <a:rPr lang="en-US" dirty="0"/>
              <a:t> functions: </a:t>
            </a:r>
            <a:r>
              <a:rPr lang="en-US" dirty="0" err="1">
                <a:solidFill>
                  <a:srgbClr val="FF0000"/>
                </a:solidFill>
              </a:rPr>
              <a:t>df_SR</a:t>
            </a:r>
            <a:r>
              <a:rPr lang="en-US" dirty="0">
                <a:solidFill>
                  <a:srgbClr val="FF0000"/>
                </a:solidFill>
              </a:rPr>
              <a:t>() </a:t>
            </a:r>
            <a:r>
              <a:rPr lang="en-US" dirty="0"/>
              <a:t>and </a:t>
            </a:r>
            <a:r>
              <a:rPr lang="en-US" dirty="0" err="1">
                <a:solidFill>
                  <a:srgbClr val="FF0000"/>
                </a:solidFill>
              </a:rPr>
              <a:t>df_AVG</a:t>
            </a:r>
            <a:r>
              <a:rPr lang="en-US" dirty="0">
                <a:solidFill>
                  <a:srgbClr val="FF0000"/>
                </a:solidFill>
              </a:rPr>
              <a:t>()</a:t>
            </a:r>
          </a:p>
          <a:p>
            <a:pPr lvl="1"/>
            <a:r>
              <a:rPr lang="en-US" dirty="0"/>
              <a:t>Made one function that consists an option to add the timepoints (</a:t>
            </a:r>
            <a:r>
              <a:rPr lang="en-US" dirty="0" err="1"/>
              <a:t>add_tp</a:t>
            </a:r>
            <a:r>
              <a:rPr lang="en-US" dirty="0"/>
              <a:t>), for all the methods this was the case so default: </a:t>
            </a:r>
            <a:r>
              <a:rPr lang="en-US" dirty="0" err="1"/>
              <a:t>add_tp</a:t>
            </a:r>
            <a:r>
              <a:rPr lang="en-US" dirty="0"/>
              <a:t> = T =&gt; only for the </a:t>
            </a:r>
            <a:r>
              <a:rPr lang="en-US" dirty="0" err="1"/>
              <a:t>bacterial_endpoint</a:t>
            </a:r>
            <a:r>
              <a:rPr lang="en-US" dirty="0"/>
              <a:t> it was set to false</a:t>
            </a:r>
          </a:p>
          <a:p>
            <a:pPr lvl="1"/>
            <a:r>
              <a:rPr lang="en-US" dirty="0"/>
              <a:t>Tried to change gather to </a:t>
            </a:r>
            <a:r>
              <a:rPr lang="en-US" dirty="0" err="1"/>
              <a:t>pivot_longer</a:t>
            </a:r>
            <a:r>
              <a:rPr lang="en-US" dirty="0"/>
              <a:t> because I read that online that </a:t>
            </a:r>
            <a:r>
              <a:rPr lang="en-US" dirty="0" err="1"/>
              <a:t>pivot_longer</a:t>
            </a:r>
            <a:r>
              <a:rPr lang="en-US" dirty="0"/>
              <a:t> was more recent, but there were problems with the arrange line and the order of the output </a:t>
            </a:r>
            <a:r>
              <a:rPr lang="en-US" dirty="0" err="1"/>
              <a:t>dataframe</a:t>
            </a:r>
            <a:r>
              <a:rPr lang="en-US" dirty="0"/>
              <a:t> so I sticked with gather()</a:t>
            </a:r>
          </a:p>
          <a:p>
            <a:pPr lvl="1"/>
            <a:r>
              <a:rPr lang="en-US" dirty="0"/>
              <a:t>When trying with bigger dataset just find mistake of </a:t>
            </a:r>
            <a:r>
              <a:rPr lang="en-US" dirty="0" err="1"/>
              <a:t>df_list</a:t>
            </a:r>
            <a:r>
              <a:rPr lang="en-US" dirty="0"/>
              <a:t> that was not in my code</a:t>
            </a:r>
          </a:p>
          <a:p>
            <a:pPr lvl="1"/>
            <a:r>
              <a:rPr lang="en-US" dirty="0"/>
              <a:t>Gather() with index instead of names since select in previous step assures us the correct order of columns</a:t>
            </a:r>
          </a:p>
          <a:p>
            <a:pPr lvl="1"/>
            <a:endParaRPr lang="en-US" dirty="0"/>
          </a:p>
        </p:txBody>
      </p:sp>
    </p:spTree>
    <p:extLst>
      <p:ext uri="{BB962C8B-B14F-4D97-AF65-F5344CB8AC3E}">
        <p14:creationId xmlns:p14="http://schemas.microsoft.com/office/powerpoint/2010/main" val="12260848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BC1DB41-AF5C-156C-58C1-99E21898F4B3}"/>
              </a:ext>
            </a:extLst>
          </p:cNvPr>
          <p:cNvSpPr>
            <a:spLocks noGrp="1"/>
          </p:cNvSpPr>
          <p:nvPr>
            <p:ph type="title"/>
          </p:nvPr>
        </p:nvSpPr>
        <p:spPr/>
        <p:txBody>
          <a:bodyPr/>
          <a:lstStyle/>
          <a:p>
            <a:endParaRPr lang="en-US"/>
          </a:p>
        </p:txBody>
      </p:sp>
      <p:sp>
        <p:nvSpPr>
          <p:cNvPr id="3" name="Tijdelijke aanduiding voor inhoud 2">
            <a:extLst>
              <a:ext uri="{FF2B5EF4-FFF2-40B4-BE49-F238E27FC236}">
                <a16:creationId xmlns:a16="http://schemas.microsoft.com/office/drawing/2014/main" id="{5C8B3434-EA05-CB2E-EB36-763D36A0B938}"/>
              </a:ext>
            </a:extLst>
          </p:cNvPr>
          <p:cNvSpPr>
            <a:spLocks noGrp="1"/>
          </p:cNvSpPr>
          <p:nvPr>
            <p:ph idx="1"/>
          </p:nvPr>
        </p:nvSpPr>
        <p:spPr/>
        <p:txBody>
          <a:bodyPr/>
          <a:lstStyle/>
          <a:p>
            <a:endParaRPr lang="en-US" dirty="0"/>
          </a:p>
        </p:txBody>
      </p:sp>
      <p:pic>
        <p:nvPicPr>
          <p:cNvPr id="7" name="Afbeelding 6">
            <a:extLst>
              <a:ext uri="{FF2B5EF4-FFF2-40B4-BE49-F238E27FC236}">
                <a16:creationId xmlns:a16="http://schemas.microsoft.com/office/drawing/2014/main" id="{1797D121-9446-60E6-A27C-1C7B9AB19E8F}"/>
              </a:ext>
            </a:extLst>
          </p:cNvPr>
          <p:cNvPicPr>
            <a:picLocks noChangeAspect="1"/>
          </p:cNvPicPr>
          <p:nvPr/>
        </p:nvPicPr>
        <p:blipFill>
          <a:blip r:embed="rId2"/>
          <a:stretch>
            <a:fillRect/>
          </a:stretch>
        </p:blipFill>
        <p:spPr>
          <a:xfrm>
            <a:off x="2149492" y="570076"/>
            <a:ext cx="7893016" cy="5717847"/>
          </a:xfrm>
          <a:prstGeom prst="rect">
            <a:avLst/>
          </a:prstGeom>
        </p:spPr>
      </p:pic>
    </p:spTree>
    <p:extLst>
      <p:ext uri="{BB962C8B-B14F-4D97-AF65-F5344CB8AC3E}">
        <p14:creationId xmlns:p14="http://schemas.microsoft.com/office/powerpoint/2010/main" val="531716535"/>
      </p:ext>
    </p:extLst>
  </p:cSld>
  <p:clrMapOvr>
    <a:masterClrMapping/>
  </p:clrMapOvr>
</p:sld>
</file>

<file path=ppt/theme/theme1.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3954</TotalTime>
  <Words>3499</Words>
  <Application>Microsoft Office PowerPoint</Application>
  <PresentationFormat>Breedbeeld</PresentationFormat>
  <Paragraphs>224</Paragraphs>
  <Slides>67</Slides>
  <Notes>0</Notes>
  <HiddenSlides>0</HiddenSlides>
  <MMClips>0</MMClips>
  <ScaleCrop>false</ScaleCrop>
  <HeadingPairs>
    <vt:vector size="6" baseType="variant">
      <vt:variant>
        <vt:lpstr>Gebruikte lettertypen</vt:lpstr>
      </vt:variant>
      <vt:variant>
        <vt:i4>3</vt:i4>
      </vt:variant>
      <vt:variant>
        <vt:lpstr>Thema</vt:lpstr>
      </vt:variant>
      <vt:variant>
        <vt:i4>1</vt:i4>
      </vt:variant>
      <vt:variant>
        <vt:lpstr>Diatitels</vt:lpstr>
      </vt:variant>
      <vt:variant>
        <vt:i4>67</vt:i4>
      </vt:variant>
    </vt:vector>
  </HeadingPairs>
  <TitlesOfParts>
    <vt:vector size="71" baseType="lpstr">
      <vt:lpstr>Arial</vt:lpstr>
      <vt:lpstr>Calibri</vt:lpstr>
      <vt:lpstr>Calibri Light</vt:lpstr>
      <vt:lpstr>Kantoorthema</vt:lpstr>
      <vt:lpstr>Viral Reduction Assay</vt:lpstr>
      <vt:lpstr>Week 1</vt:lpstr>
      <vt:lpstr>Step 2: Viral Production Calculation – Main changes</vt:lpstr>
      <vt:lpstr>Source File for Step 2</vt:lpstr>
      <vt:lpstr>PowerPoint-presentatie</vt:lpstr>
      <vt:lpstr>Main changes in functions</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Desired result (code Hisham)</vt:lpstr>
      <vt:lpstr>My output</vt:lpstr>
      <vt:lpstr>Actual File for Step 2 [viral_production_step2.R]</vt:lpstr>
      <vt:lpstr>Week 2</vt:lpstr>
      <vt:lpstr>1. Fixing bacterial endpoint for NJ2020 dataset</vt:lpstr>
      <vt:lpstr>PowerPoint-presentatie</vt:lpstr>
      <vt:lpstr>2. Visualization</vt:lpstr>
      <vt:lpstr>Vis1: Overview of input data</vt:lpstr>
      <vt:lpstr>PowerPoint-presentatie</vt:lpstr>
      <vt:lpstr>PowerPoint-presentatie</vt:lpstr>
      <vt:lpstr>Vis2: Difference in collision rates</vt:lpstr>
      <vt:lpstr>PowerPoint-presentatie</vt:lpstr>
      <vt:lpstr>3. Analyzing VP_results</vt:lpstr>
      <vt:lpstr>PowerPoint-presentatie</vt:lpstr>
      <vt:lpstr>PowerPoint-presentatie</vt:lpstr>
      <vt:lpstr>PowerPoint-presentatie</vt:lpstr>
      <vt:lpstr>PowerPoint-presentatie</vt:lpstr>
      <vt:lpstr>PowerPoint-presentatie</vt:lpstr>
      <vt:lpstr>Week 3</vt:lpstr>
      <vt:lpstr>Updating Step 2: some minor bugs</vt:lpstr>
      <vt:lpstr>PowerPoint-presentatie</vt:lpstr>
      <vt:lpstr>PowerPoint-presentatie</vt:lpstr>
      <vt:lpstr>Visualization</vt:lpstr>
      <vt:lpstr>Updated figures</vt:lpstr>
      <vt:lpstr>PowerPoint-presentatie</vt:lpstr>
      <vt:lpstr>Analyze VP results</vt:lpstr>
      <vt:lpstr>Analyze VP results</vt:lpstr>
      <vt:lpstr>PowerPoint-presentatie</vt:lpstr>
      <vt:lpstr>PowerPoint-presentatie</vt:lpstr>
      <vt:lpstr>Visualizing analyzing results</vt:lpstr>
      <vt:lpstr>PowerPoint-presentatie</vt:lpstr>
      <vt:lpstr>PowerPoint-presentatie</vt:lpstr>
      <vt:lpstr>4. Overview all methods </vt:lpstr>
      <vt:lpstr>Percentage cells</vt:lpstr>
      <vt:lpstr>PowerPoint-presentatie</vt:lpstr>
      <vt:lpstr>Total nutrient release</vt:lpstr>
      <vt:lpstr>PowerPoint-presentatie</vt:lpstr>
      <vt:lpstr>Make functions conform R_Package</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Viral Reduction Assay</dc:title>
  <dc:creator>Jonas Van den Bremt</dc:creator>
  <cp:lastModifiedBy>Jonas Van den Bremt</cp:lastModifiedBy>
  <cp:revision>65</cp:revision>
  <dcterms:created xsi:type="dcterms:W3CDTF">2023-08-09T07:00:54Z</dcterms:created>
  <dcterms:modified xsi:type="dcterms:W3CDTF">2023-08-23T13:54:26Z</dcterms:modified>
</cp:coreProperties>
</file>